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81" r:id="rId2"/>
  </p:sldIdLst>
  <p:sldSz cx="7553325" cy="10688638"/>
  <p:notesSz cx="10688638" cy="7553325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591B34C-E42B-80E1-1656-34C02B685CC8}" name="William Steffensen" initials="WS" userId="S::wes@sl.dk::d2509a20-bc33-46d3-be9e-dd9345bd9caa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EFEA"/>
    <a:srgbClr val="D700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51"/>
    <p:restoredTop sz="94610"/>
  </p:normalViewPr>
  <p:slideViewPr>
    <p:cSldViewPr snapToGrid="0" snapToObjects="1">
      <p:cViewPr varScale="1">
        <p:scale>
          <a:sx n="80" d="100"/>
          <a:sy n="80" d="100"/>
        </p:scale>
        <p:origin x="29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 Ellesøe Hansen" userId="fbdfceae-c225-4016-8014-425987ab34ab" providerId="ADAL" clId="{A9B17218-5103-4506-88A2-DF1E83553CDF}"/>
    <pc:docChg chg="delSld">
      <pc:chgData name="Sara Ellesøe Hansen" userId="fbdfceae-c225-4016-8014-425987ab34ab" providerId="ADAL" clId="{A9B17218-5103-4506-88A2-DF1E83553CDF}" dt="2025-09-04T12:35:12.928" v="1" actId="47"/>
      <pc:docMkLst>
        <pc:docMk/>
      </pc:docMkLst>
      <pc:sldChg chg="del">
        <pc:chgData name="Sara Ellesøe Hansen" userId="fbdfceae-c225-4016-8014-425987ab34ab" providerId="ADAL" clId="{A9B17218-5103-4506-88A2-DF1E83553CDF}" dt="2025-09-04T12:35:08.028" v="0" actId="47"/>
        <pc:sldMkLst>
          <pc:docMk/>
          <pc:sldMk cId="1253208577" sldId="278"/>
        </pc:sldMkLst>
      </pc:sldChg>
      <pc:sldChg chg="del">
        <pc:chgData name="Sara Ellesøe Hansen" userId="fbdfceae-c225-4016-8014-425987ab34ab" providerId="ADAL" clId="{A9B17218-5103-4506-88A2-DF1E83553CDF}" dt="2025-09-04T12:35:08.028" v="0" actId="47"/>
        <pc:sldMkLst>
          <pc:docMk/>
          <pc:sldMk cId="2813393729" sldId="279"/>
        </pc:sldMkLst>
      </pc:sldChg>
      <pc:sldChg chg="del">
        <pc:chgData name="Sara Ellesøe Hansen" userId="fbdfceae-c225-4016-8014-425987ab34ab" providerId="ADAL" clId="{A9B17218-5103-4506-88A2-DF1E83553CDF}" dt="2025-09-04T12:35:08.028" v="0" actId="47"/>
        <pc:sldMkLst>
          <pc:docMk/>
          <pc:sldMk cId="4103002809" sldId="280"/>
        </pc:sldMkLst>
      </pc:sldChg>
      <pc:sldChg chg="del">
        <pc:chgData name="Sara Ellesøe Hansen" userId="fbdfceae-c225-4016-8014-425987ab34ab" providerId="ADAL" clId="{A9B17218-5103-4506-88A2-DF1E83553CDF}" dt="2025-09-04T12:35:12.928" v="1" actId="47"/>
        <pc:sldMkLst>
          <pc:docMk/>
          <pc:sldMk cId="4138679105" sldId="282"/>
        </pc:sldMkLst>
      </pc:sldChg>
      <pc:sldChg chg="del">
        <pc:chgData name="Sara Ellesøe Hansen" userId="fbdfceae-c225-4016-8014-425987ab34ab" providerId="ADAL" clId="{A9B17218-5103-4506-88A2-DF1E83553CDF}" dt="2025-09-04T12:35:12.928" v="1" actId="47"/>
        <pc:sldMkLst>
          <pc:docMk/>
          <pc:sldMk cId="3387263992" sldId="283"/>
        </pc:sldMkLst>
      </pc:sldChg>
      <pc:sldChg chg="del">
        <pc:chgData name="Sara Ellesøe Hansen" userId="fbdfceae-c225-4016-8014-425987ab34ab" providerId="ADAL" clId="{A9B17218-5103-4506-88A2-DF1E83553CDF}" dt="2025-09-04T12:35:12.928" v="1" actId="47"/>
        <pc:sldMkLst>
          <pc:docMk/>
          <pc:sldMk cId="3078349242" sldId="285"/>
        </pc:sldMkLst>
      </pc:sldChg>
      <pc:sldChg chg="del">
        <pc:chgData name="Sara Ellesøe Hansen" userId="fbdfceae-c225-4016-8014-425987ab34ab" providerId="ADAL" clId="{A9B17218-5103-4506-88A2-DF1E83553CDF}" dt="2025-09-04T12:35:12.928" v="1" actId="47"/>
        <pc:sldMkLst>
          <pc:docMk/>
          <pc:sldMk cId="2685986419" sldId="287"/>
        </pc:sldMkLst>
      </pc:sldChg>
      <pc:sldChg chg="del">
        <pc:chgData name="Sara Ellesøe Hansen" userId="fbdfceae-c225-4016-8014-425987ab34ab" providerId="ADAL" clId="{A9B17218-5103-4506-88A2-DF1E83553CDF}" dt="2025-09-04T12:35:12.928" v="1" actId="47"/>
        <pc:sldMkLst>
          <pc:docMk/>
          <pc:sldMk cId="659450857" sldId="288"/>
        </pc:sldMkLst>
      </pc:sldChg>
      <pc:sldChg chg="del">
        <pc:chgData name="Sara Ellesøe Hansen" userId="fbdfceae-c225-4016-8014-425987ab34ab" providerId="ADAL" clId="{A9B17218-5103-4506-88A2-DF1E83553CDF}" dt="2025-09-04T12:35:12.928" v="1" actId="47"/>
        <pc:sldMkLst>
          <pc:docMk/>
          <pc:sldMk cId="2991984159" sldId="289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Budgetteret</c:v>
                </c:pt>
              </c:strCache>
            </c:strRef>
          </c:tx>
          <c:spPr>
            <a:ln w="2540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Sheet1!$B$2:$B$5</c:f>
              <c:numCache>
                <c:formatCode>#,##0</c:formatCode>
                <c:ptCount val="4"/>
                <c:pt idx="0">
                  <c:v>422892</c:v>
                </c:pt>
                <c:pt idx="1">
                  <c:v>418677</c:v>
                </c:pt>
                <c:pt idx="2">
                  <c:v>429920</c:v>
                </c:pt>
                <c:pt idx="3">
                  <c:v>437154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6C-E246-AFD2-2C78B2906324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Faktiske udgifter</c:v>
                </c:pt>
              </c:strCache>
            </c:strRef>
          </c:tx>
          <c:spPr>
            <a:ln w="25400" cap="rnd">
              <a:solidFill>
                <a:srgbClr val="D70043"/>
              </a:solidFill>
              <a:round/>
            </a:ln>
            <a:effectLst/>
          </c:spPr>
          <c:marker>
            <c:symbol val="none"/>
          </c:marker>
          <c:cat>
            <c:numRef>
              <c:f>Sheet1!$A$2:$A$5</c:f>
              <c:numCache>
                <c:formatCode>General</c:formatCode>
                <c:ptCount val="4"/>
                <c:pt idx="0">
                  <c:v>2021</c:v>
                </c:pt>
                <c:pt idx="1">
                  <c:v>2022</c:v>
                </c:pt>
                <c:pt idx="2">
                  <c:v>2023</c:v>
                </c:pt>
                <c:pt idx="3">
                  <c:v>2024</c:v>
                </c:pt>
              </c:numCache>
            </c:numRef>
          </c:cat>
          <c:val>
            <c:numRef>
              <c:f>Sheet1!$C$2:$C$5</c:f>
              <c:numCache>
                <c:formatCode>#,##0</c:formatCode>
                <c:ptCount val="4"/>
                <c:pt idx="0">
                  <c:v>427527</c:v>
                </c:pt>
                <c:pt idx="1">
                  <c:v>453295</c:v>
                </c:pt>
                <c:pt idx="2">
                  <c:v>446992</c:v>
                </c:pt>
                <c:pt idx="3">
                  <c:v>462169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6C-E246-AFD2-2C78B29063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3341408"/>
        <c:axId val="1673343120"/>
      </c:lineChart>
      <c:catAx>
        <c:axId val="1673341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3120"/>
        <c:crosses val="autoZero"/>
        <c:auto val="1"/>
        <c:lblAlgn val="ctr"/>
        <c:lblOffset val="100"/>
        <c:noMultiLvlLbl val="0"/>
      </c:catAx>
      <c:valAx>
        <c:axId val="1673343120"/>
        <c:scaling>
          <c:orientation val="minMax"/>
          <c:min val="41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DK"/>
          </a:p>
        </c:txPr>
        <c:crossAx val="1673341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DK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9533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eur03.safelinks.protection.outlook.com/?url=http%3A%2F%2Fsl.dk%2Fkv25&amp;data=05%7C02%7Cwes%40sl.dk%7Cdeace083d8a148dafff908dde0bb7d51%7Ce4528ada010c4aef99adfb525b6479dd%7C0%7C0%7C638913818039388343%7CUnknown%7CTWFpbGZsb3d8eyJFbXB0eU1hcGkiOnRydWUsIlYiOiIwLjAuMDAwMCIsIlAiOiJXaW4zMiIsIkFOIjoiTWFpbCIsIldUIjoyfQ%3D%3D%7C0%7C%7C%7C&amp;sdata=YkYwlmQIv%2BqtGx8Bl5iLkDfc1bq5t0buaWLTHBwHYKs%3D&amp;reserved=0" TargetMode="External"/><Relationship Id="rId13" Type="http://schemas.openxmlformats.org/officeDocument/2006/relationships/image" Target="../media/image11.pn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0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svg"/><Relationship Id="rId15" Type="http://schemas.openxmlformats.org/officeDocument/2006/relationships/chart" Target="../charts/chart1.xml"/><Relationship Id="rId10" Type="http://schemas.openxmlformats.org/officeDocument/2006/relationships/image" Target="../media/image8.sv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openxmlformats.org/officeDocument/2006/relationships/image" Target="../media/image1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3EFEA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F12A222-272D-FBFC-E471-88621BAB21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 ">
            <a:extLst>
              <a:ext uri="{FF2B5EF4-FFF2-40B4-BE49-F238E27FC236}">
                <a16:creationId xmlns:a16="http://schemas.microsoft.com/office/drawing/2014/main" id="{6E81447A-3461-2BCB-6E89-A4BA07B439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874920" cy="3737309"/>
          </a:xfrm>
          <a:prstGeom prst="rect">
            <a:avLst/>
          </a:prstGeom>
        </p:spPr>
      </p:pic>
      <p:pic>
        <p:nvPicPr>
          <p:cNvPr id="3" name="Image 0" descr=" ">
            <a:extLst>
              <a:ext uri="{FF2B5EF4-FFF2-40B4-BE49-F238E27FC236}">
                <a16:creationId xmlns:a16="http://schemas.microsoft.com/office/drawing/2014/main" id="{662FF318-0DEA-89A0-434C-98F02EFE3D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160510" y="1569611"/>
            <a:ext cx="952052" cy="1345688"/>
          </a:xfrm>
          <a:prstGeom prst="rect">
            <a:avLst/>
          </a:prstGeom>
        </p:spPr>
      </p:pic>
      <p:sp>
        <p:nvSpPr>
          <p:cNvPr id="4" name="Shape 3">
            <a:extLst>
              <a:ext uri="{FF2B5EF4-FFF2-40B4-BE49-F238E27FC236}">
                <a16:creationId xmlns:a16="http://schemas.microsoft.com/office/drawing/2014/main" id="{CC0AE5F3-49D4-65C7-351D-66360173611E}"/>
              </a:ext>
            </a:extLst>
          </p:cNvPr>
          <p:cNvSpPr/>
          <p:nvPr/>
        </p:nvSpPr>
        <p:spPr>
          <a:xfrm>
            <a:off x="253880" y="2577120"/>
            <a:ext cx="7045183" cy="3580039"/>
          </a:xfrm>
          <a:prstGeom prst="roundRect">
            <a:avLst>
              <a:gd name="adj" fmla="val 2810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pic>
        <p:nvPicPr>
          <p:cNvPr id="5" name="Image 9" descr=" ">
            <a:extLst>
              <a:ext uri="{FF2B5EF4-FFF2-40B4-BE49-F238E27FC236}">
                <a16:creationId xmlns:a16="http://schemas.microsoft.com/office/drawing/2014/main" id="{A76B319B-8395-3839-8E90-AC1CD229442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0420" y="999745"/>
            <a:ext cx="1705580" cy="1869290"/>
          </a:xfrm>
          <a:prstGeom prst="rect">
            <a:avLst/>
          </a:prstGeom>
        </p:spPr>
      </p:pic>
      <p:sp>
        <p:nvSpPr>
          <p:cNvPr id="6" name="Text 1">
            <a:extLst>
              <a:ext uri="{FF2B5EF4-FFF2-40B4-BE49-F238E27FC236}">
                <a16:creationId xmlns:a16="http://schemas.microsoft.com/office/drawing/2014/main" id="{366F7AFC-4604-4E03-EA0C-02E88CA48844}"/>
              </a:ext>
            </a:extLst>
          </p:cNvPr>
          <p:cNvSpPr/>
          <p:nvPr/>
        </p:nvSpPr>
        <p:spPr>
          <a:xfrm>
            <a:off x="253880" y="568033"/>
            <a:ext cx="5090303" cy="22851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buNone/>
            </a:pPr>
            <a:r>
              <a:rPr lang="en-US" sz="1200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Fakta om</a:t>
            </a:r>
            <a:endParaRPr lang="en-US" sz="12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7" name="Text 2">
            <a:extLst>
              <a:ext uri="{FF2B5EF4-FFF2-40B4-BE49-F238E27FC236}">
                <a16:creationId xmlns:a16="http://schemas.microsoft.com/office/drawing/2014/main" id="{CA3836C4-FA41-E7E0-121F-B73CA6006EDF}"/>
              </a:ext>
            </a:extLst>
          </p:cNvPr>
          <p:cNvSpPr/>
          <p:nvPr/>
        </p:nvSpPr>
        <p:spPr>
          <a:xfrm>
            <a:off x="253880" y="883698"/>
            <a:ext cx="5251094" cy="128731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5000"/>
              </a:lnSpc>
              <a:buNone/>
            </a:pPr>
            <a:r>
              <a:rPr lang="en-US" sz="5000" b="1" dirty="0" err="1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Norddjurs</a:t>
            </a: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 </a:t>
            </a:r>
            <a:b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</a:br>
            <a:r>
              <a:rPr lang="en-US" sz="5000" b="1" dirty="0">
                <a:solidFill>
                  <a:srgbClr val="FFFFFF">
                    <a:alpha val="100000"/>
                  </a:srgbClr>
                </a:solidFill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rPr>
              <a:t>Kommune</a:t>
            </a:r>
            <a:endParaRPr lang="en-US" sz="5000" b="1" dirty="0">
              <a:latin typeface="Arial" panose="020B0604020202020204" pitchFamily="34" charset="0"/>
              <a:ea typeface="Urbanist SemiBold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8" name="Text 4">
            <a:extLst>
              <a:ext uri="{FF2B5EF4-FFF2-40B4-BE49-F238E27FC236}">
                <a16:creationId xmlns:a16="http://schemas.microsoft.com/office/drawing/2014/main" id="{3525F9B2-E401-8349-D5CE-E090702D68AA}"/>
              </a:ext>
            </a:extLst>
          </p:cNvPr>
          <p:cNvSpPr/>
          <p:nvPr/>
        </p:nvSpPr>
        <p:spPr>
          <a:xfrm>
            <a:off x="507761" y="2728047"/>
            <a:ext cx="2951056" cy="348259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800"/>
              </a:lnSpc>
              <a:buNone/>
            </a:pP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Faglighed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forandrer</a:t>
            </a:r>
            <a:r>
              <a:rPr lang="en-US" sz="20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 liv</a:t>
            </a:r>
            <a:endParaRPr lang="en-US" sz="20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9" name="Text 6">
            <a:extLst>
              <a:ext uri="{FF2B5EF4-FFF2-40B4-BE49-F238E27FC236}">
                <a16:creationId xmlns:a16="http://schemas.microsoft.com/office/drawing/2014/main" id="{F3872328-7095-3964-3C52-837BF93C1862}"/>
              </a:ext>
            </a:extLst>
          </p:cNvPr>
          <p:cNvSpPr/>
          <p:nvPr/>
        </p:nvSpPr>
        <p:spPr>
          <a:xfrm>
            <a:off x="507761" y="3135196"/>
            <a:ext cx="4315967" cy="2770304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1200"/>
              </a:spcBef>
            </a:pPr>
            <a:r>
              <a:rPr lang="da-DK" sz="1100" dirty="0"/>
              <a:t>Fagligheden er udfordret på de sociale tilbud i landets kommuner. Under halvdelen af medarbejderne er uddannede socialpædagoger. Og det går desværre den forkerte vej.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ved, at andelen af socialpædagoger har betydning for borgerne: På botilbud til voksne med handicap og i socialpsykiatrien, hvor der er en højere andel socialpædagoger, trives borgerne bedre, der er færre indlæggelser i psykiatrien, og flere er i beskæftigelse. Anbragte børn trives og klarer sig bedre i folkeskolen, og sygefraværet og personaleomsætningen på tilbud til både børn og voksne er lavere.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Dét er faglighed, som forandrer liv. Og samtidig det bedste værn mod, at borgernes problemer vokser sig så store, at udgifterne eksploderer.</a:t>
            </a:r>
          </a:p>
          <a:p>
            <a:pPr>
              <a:spcBef>
                <a:spcPts val="1200"/>
              </a:spcBef>
            </a:pPr>
            <a:r>
              <a:rPr lang="da-DK" sz="1100" dirty="0"/>
              <a:t>Vi skal have flere uddannede socialpædagoger på de sociale tilbud. Vi har mange bud på løsninger, og vi vil meget gerne bidrage til arbejdet. Se mere om os her: </a:t>
            </a:r>
            <a:r>
              <a:rPr lang="da-DK" sz="1100" u="sng" dirty="0">
                <a:hlinkClick r:id="rId8"/>
              </a:rPr>
              <a:t>sl.dk/kv25</a:t>
            </a:r>
            <a:endParaRPr lang="da-DK" sz="1100" dirty="0"/>
          </a:p>
        </p:txBody>
      </p:sp>
      <p:sp>
        <p:nvSpPr>
          <p:cNvPr id="10" name="Text 5">
            <a:extLst>
              <a:ext uri="{FF2B5EF4-FFF2-40B4-BE49-F238E27FC236}">
                <a16:creationId xmlns:a16="http://schemas.microsoft.com/office/drawing/2014/main" id="{8EC003D8-B4D6-BBFC-642B-383B9C8E46B1}"/>
              </a:ext>
            </a:extLst>
          </p:cNvPr>
          <p:cNvSpPr/>
          <p:nvPr/>
        </p:nvSpPr>
        <p:spPr>
          <a:xfrm>
            <a:off x="5229963" y="3105713"/>
            <a:ext cx="2069099" cy="253906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1960"/>
              </a:lnSpc>
              <a:buNone/>
            </a:pP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Færre socialpædagoger</a:t>
            </a:r>
            <a:endParaRPr lang="en-US" sz="12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E058044-7E1A-CA8A-463F-B49F644368E9}"/>
              </a:ext>
            </a:extLst>
          </p:cNvPr>
          <p:cNvGrpSpPr/>
          <p:nvPr/>
        </p:nvGrpSpPr>
        <p:grpSpPr>
          <a:xfrm>
            <a:off x="5229964" y="3344379"/>
            <a:ext cx="2043736" cy="1262697"/>
            <a:chOff x="4976057" y="3397719"/>
            <a:chExt cx="2043736" cy="1262697"/>
          </a:xfrm>
        </p:grpSpPr>
        <p:sp>
          <p:nvSpPr>
            <p:cNvPr id="12" name="Shape 7">
              <a:extLst>
                <a:ext uri="{FF2B5EF4-FFF2-40B4-BE49-F238E27FC236}">
                  <a16:creationId xmlns:a16="http://schemas.microsoft.com/office/drawing/2014/main" id="{D46CDB0A-DA13-3B09-ADCE-43B38E3FB05D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3" name="Shape 8">
              <a:extLst>
                <a:ext uri="{FF2B5EF4-FFF2-40B4-BE49-F238E27FC236}">
                  <a16:creationId xmlns:a16="http://schemas.microsoft.com/office/drawing/2014/main" id="{1C0249C5-2D86-EFFE-FE9C-19AD93AAAC53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4" name="Shape 9">
              <a:extLst>
                <a:ext uri="{FF2B5EF4-FFF2-40B4-BE49-F238E27FC236}">
                  <a16:creationId xmlns:a16="http://schemas.microsoft.com/office/drawing/2014/main" id="{1C232FEA-B150-3F26-6FBE-BE72AA44B30F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5" name="Text 10">
              <a:extLst>
                <a:ext uri="{FF2B5EF4-FFF2-40B4-BE49-F238E27FC236}">
                  <a16:creationId xmlns:a16="http://schemas.microsoft.com/office/drawing/2014/main" id="{39C226CF-401B-7121-005E-1BFEE6489644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44%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6" name="Shape 11">
              <a:extLst>
                <a:ext uri="{FF2B5EF4-FFF2-40B4-BE49-F238E27FC236}">
                  <a16:creationId xmlns:a16="http://schemas.microsoft.com/office/drawing/2014/main" id="{16E06C0B-C164-009C-FE3A-4CC31758168D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7" name="Text 12">
              <a:extLst>
                <a:ext uri="{FF2B5EF4-FFF2-40B4-BE49-F238E27FC236}">
                  <a16:creationId xmlns:a16="http://schemas.microsoft.com/office/drawing/2014/main" id="{A497ECBE-0187-FBF1-8022-396A9D9E7D05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18" name="Shape 13">
              <a:extLst>
                <a:ext uri="{FF2B5EF4-FFF2-40B4-BE49-F238E27FC236}">
                  <a16:creationId xmlns:a16="http://schemas.microsoft.com/office/drawing/2014/main" id="{1CAC55F0-E30C-2DB2-7AE4-5AADC1C6AB83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19" name="Text 14">
              <a:extLst>
                <a:ext uri="{FF2B5EF4-FFF2-40B4-BE49-F238E27FC236}">
                  <a16:creationId xmlns:a16="http://schemas.microsoft.com/office/drawing/2014/main" id="{06A6D919-7DA6-0874-E01E-2DF96685A87C}"/>
                </a:ext>
              </a:extLst>
            </p:cNvPr>
            <p:cNvSpPr/>
            <p:nvPr/>
          </p:nvSpPr>
          <p:spPr>
            <a:xfrm>
              <a:off x="5915414" y="3397719"/>
              <a:ext cx="1104379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42%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0" name="Shape 15">
              <a:extLst>
                <a:ext uri="{FF2B5EF4-FFF2-40B4-BE49-F238E27FC236}">
                  <a16:creationId xmlns:a16="http://schemas.microsoft.com/office/drawing/2014/main" id="{7C6E1DE8-331D-2A1B-1FC6-D046CDAE8D2F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1" name="Text 16">
              <a:extLst>
                <a:ext uri="{FF2B5EF4-FFF2-40B4-BE49-F238E27FC236}">
                  <a16:creationId xmlns:a16="http://schemas.microsoft.com/office/drawing/2014/main" id="{00CE8EE9-6DDA-E941-DC9F-66113FB148C2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22" name="Text 17">
              <a:extLst>
                <a:ext uri="{FF2B5EF4-FFF2-40B4-BE49-F238E27FC236}">
                  <a16:creationId xmlns:a16="http://schemas.microsoft.com/office/drawing/2014/main" id="{5640AE78-AF6D-C576-7127-F5C553401E67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 de ansatte er uddannede socialpædagoger på kommunens tilbud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23" name="Image 8">
              <a:extLst>
                <a:ext uri="{FF2B5EF4-FFF2-40B4-BE49-F238E27FC236}">
                  <a16:creationId xmlns:a16="http://schemas.microsoft.com/office/drawing/2014/main" id="{D5CA8984-EDB5-F69A-78F4-BAE4BECB70A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3C052C12-767E-0EE5-B31B-9C408A602794}"/>
              </a:ext>
            </a:extLst>
          </p:cNvPr>
          <p:cNvGrpSpPr/>
          <p:nvPr/>
        </p:nvGrpSpPr>
        <p:grpSpPr>
          <a:xfrm>
            <a:off x="5229964" y="4756256"/>
            <a:ext cx="1942186" cy="1262697"/>
            <a:chOff x="4976057" y="3397719"/>
            <a:chExt cx="1942186" cy="1262697"/>
          </a:xfrm>
        </p:grpSpPr>
        <p:sp>
          <p:nvSpPr>
            <p:cNvPr id="26" name="Shape 7">
              <a:extLst>
                <a:ext uri="{FF2B5EF4-FFF2-40B4-BE49-F238E27FC236}">
                  <a16:creationId xmlns:a16="http://schemas.microsoft.com/office/drawing/2014/main" id="{1527A728-08F0-CD76-8AC9-B78AFBE04644}"/>
                </a:ext>
              </a:extLst>
            </p:cNvPr>
            <p:cNvSpPr/>
            <p:nvPr/>
          </p:nvSpPr>
          <p:spPr>
            <a:xfrm>
              <a:off x="4976057" y="3397719"/>
              <a:ext cx="1789857" cy="1180651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7" name="Shape 8">
              <a:extLst>
                <a:ext uri="{FF2B5EF4-FFF2-40B4-BE49-F238E27FC236}">
                  <a16:creationId xmlns:a16="http://schemas.microsoft.com/office/drawing/2014/main" id="{A33117BD-C616-5A05-3A91-709D3697DC12}"/>
                </a:ext>
              </a:extLst>
            </p:cNvPr>
            <p:cNvSpPr/>
            <p:nvPr/>
          </p:nvSpPr>
          <p:spPr>
            <a:xfrm>
              <a:off x="4976057" y="3397719"/>
              <a:ext cx="1789857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8" name="Shape 9">
              <a:extLst>
                <a:ext uri="{FF2B5EF4-FFF2-40B4-BE49-F238E27FC236}">
                  <a16:creationId xmlns:a16="http://schemas.microsoft.com/office/drawing/2014/main" id="{485D5A02-310D-23FF-B398-6060A69792FF}"/>
                </a:ext>
              </a:extLst>
            </p:cNvPr>
            <p:cNvSpPr/>
            <p:nvPr/>
          </p:nvSpPr>
          <p:spPr>
            <a:xfrm>
              <a:off x="4976057" y="3600842"/>
              <a:ext cx="507761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29" name="Text 10">
              <a:extLst>
                <a:ext uri="{FF2B5EF4-FFF2-40B4-BE49-F238E27FC236}">
                  <a16:creationId xmlns:a16="http://schemas.microsoft.com/office/drawing/2014/main" id="{44DC31D3-9749-3D42-976D-6389F014B424}"/>
                </a:ext>
              </a:extLst>
            </p:cNvPr>
            <p:cNvSpPr/>
            <p:nvPr/>
          </p:nvSpPr>
          <p:spPr>
            <a:xfrm>
              <a:off x="4976057" y="3600842"/>
              <a:ext cx="592388" cy="49088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24%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0" name="Shape 11">
              <a:extLst>
                <a:ext uri="{FF2B5EF4-FFF2-40B4-BE49-F238E27FC236}">
                  <a16:creationId xmlns:a16="http://schemas.microsoft.com/office/drawing/2014/main" id="{3D102DF3-B440-2D3C-AFF0-3E7A45872C1F}"/>
                </a:ext>
              </a:extLst>
            </p:cNvPr>
            <p:cNvSpPr/>
            <p:nvPr/>
          </p:nvSpPr>
          <p:spPr>
            <a:xfrm>
              <a:off x="4976057" y="3956307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1" name="Text 12">
              <a:extLst>
                <a:ext uri="{FF2B5EF4-FFF2-40B4-BE49-F238E27FC236}">
                  <a16:creationId xmlns:a16="http://schemas.microsoft.com/office/drawing/2014/main" id="{88D98903-D55F-3128-AB29-4154CFACEEE1}"/>
                </a:ext>
              </a:extLst>
            </p:cNvPr>
            <p:cNvSpPr/>
            <p:nvPr/>
          </p:nvSpPr>
          <p:spPr>
            <a:xfrm>
              <a:off x="5077609" y="3993971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2" name="Shape 13">
              <a:extLst>
                <a:ext uri="{FF2B5EF4-FFF2-40B4-BE49-F238E27FC236}">
                  <a16:creationId xmlns:a16="http://schemas.microsoft.com/office/drawing/2014/main" id="{C846C150-4A02-30E4-97E3-AD5D9E89F906}"/>
                </a:ext>
              </a:extLst>
            </p:cNvPr>
            <p:cNvSpPr/>
            <p:nvPr/>
          </p:nvSpPr>
          <p:spPr>
            <a:xfrm>
              <a:off x="5915415" y="3397719"/>
              <a:ext cx="850500" cy="710930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3" name="Text 14">
              <a:extLst>
                <a:ext uri="{FF2B5EF4-FFF2-40B4-BE49-F238E27FC236}">
                  <a16:creationId xmlns:a16="http://schemas.microsoft.com/office/drawing/2014/main" id="{79972B1B-F2A0-E337-950E-70B043234059}"/>
                </a:ext>
              </a:extLst>
            </p:cNvPr>
            <p:cNvSpPr/>
            <p:nvPr/>
          </p:nvSpPr>
          <p:spPr>
            <a:xfrm>
              <a:off x="5915415" y="3397719"/>
              <a:ext cx="1002828" cy="787101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5040"/>
                </a:lnSpc>
                <a:buNone/>
              </a:pPr>
              <a:r>
                <a:rPr lang="en-US" sz="36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25%</a:t>
              </a:r>
              <a:endParaRPr lang="en-US" sz="36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4" name="Shape 15">
              <a:extLst>
                <a:ext uri="{FF2B5EF4-FFF2-40B4-BE49-F238E27FC236}">
                  <a16:creationId xmlns:a16="http://schemas.microsoft.com/office/drawing/2014/main" id="{5C8C5898-6521-0820-DF45-94CA21FCD87B}"/>
                </a:ext>
              </a:extLst>
            </p:cNvPr>
            <p:cNvSpPr/>
            <p:nvPr/>
          </p:nvSpPr>
          <p:spPr>
            <a:xfrm>
              <a:off x="5915415" y="3956307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3EFE9">
                <a:alpha val="100000"/>
              </a:srgbClr>
            </a:solidFill>
            <a:ln/>
          </p:spPr>
          <p:txBody>
            <a:bodyPr/>
            <a:lstStyle/>
            <a:p>
              <a:endParaRPr lang="en-GB">
                <a:latin typeface="+mj-lt"/>
              </a:endParaRPr>
            </a:p>
          </p:txBody>
        </p:sp>
        <p:sp>
          <p:nvSpPr>
            <p:cNvPr id="35" name="Text 16">
              <a:extLst>
                <a:ext uri="{FF2B5EF4-FFF2-40B4-BE49-F238E27FC236}">
                  <a16:creationId xmlns:a16="http://schemas.microsoft.com/office/drawing/2014/main" id="{BC0DDDE2-41A7-BA77-59ED-AEB877EEEF07}"/>
                </a:ext>
              </a:extLst>
            </p:cNvPr>
            <p:cNvSpPr/>
            <p:nvPr/>
          </p:nvSpPr>
          <p:spPr>
            <a:xfrm>
              <a:off x="6016967" y="3993971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36" name="Text 17">
              <a:extLst>
                <a:ext uri="{FF2B5EF4-FFF2-40B4-BE49-F238E27FC236}">
                  <a16:creationId xmlns:a16="http://schemas.microsoft.com/office/drawing/2014/main" id="{6BF647A9-E1CD-ABAD-3839-07131D7CFC2C}"/>
                </a:ext>
              </a:extLst>
            </p:cNvPr>
            <p:cNvSpPr/>
            <p:nvPr/>
          </p:nvSpPr>
          <p:spPr>
            <a:xfrm>
              <a:off x="4976057" y="4203390"/>
              <a:ext cx="1827939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Af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de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ansatte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ufaglærte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på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kommunens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tilbud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til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voksne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37" name="Image 8">
              <a:extLst>
                <a:ext uri="{FF2B5EF4-FFF2-40B4-BE49-F238E27FC236}">
                  <a16:creationId xmlns:a16="http://schemas.microsoft.com/office/drawing/2014/main" id="{10EC9FE7-FDDD-6B59-44A4-BDB05B763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5577897" y="3724405"/>
              <a:ext cx="215798" cy="107899"/>
            </a:xfrm>
            <a:prstGeom prst="rect">
              <a:avLst/>
            </a:prstGeom>
          </p:spPr>
        </p:pic>
      </p:grpSp>
      <p:sp>
        <p:nvSpPr>
          <p:cNvPr id="38" name="Shape 29">
            <a:extLst>
              <a:ext uri="{FF2B5EF4-FFF2-40B4-BE49-F238E27FC236}">
                <a16:creationId xmlns:a16="http://schemas.microsoft.com/office/drawing/2014/main" id="{C971581B-C1AB-D6EC-5C7D-450BA27211C9}"/>
              </a:ext>
            </a:extLst>
          </p:cNvPr>
          <p:cNvSpPr/>
          <p:nvPr/>
        </p:nvSpPr>
        <p:spPr>
          <a:xfrm>
            <a:off x="2614969" y="6343000"/>
            <a:ext cx="4684095" cy="3846638"/>
          </a:xfrm>
          <a:prstGeom prst="roundRect">
            <a:avLst>
              <a:gd name="adj" fmla="val 2615"/>
            </a:avLst>
          </a:prstGeom>
          <a:solidFill>
            <a:srgbClr val="FFFFFF">
              <a:alpha val="100000"/>
            </a:srgbClr>
          </a:solidFill>
          <a:ln/>
        </p:spPr>
        <p:txBody>
          <a:bodyPr/>
          <a:lstStyle/>
          <a:p>
            <a:endParaRPr lang="en-GB"/>
          </a:p>
        </p:txBody>
      </p:sp>
      <p:grpSp>
        <p:nvGrpSpPr>
          <p:cNvPr id="54" name="Group 53">
            <a:extLst>
              <a:ext uri="{FF2B5EF4-FFF2-40B4-BE49-F238E27FC236}">
                <a16:creationId xmlns:a16="http://schemas.microsoft.com/office/drawing/2014/main" id="{F5335CCE-4C0A-06CF-E617-8CDD8FBBE939}"/>
              </a:ext>
            </a:extLst>
          </p:cNvPr>
          <p:cNvGrpSpPr/>
          <p:nvPr/>
        </p:nvGrpSpPr>
        <p:grpSpPr>
          <a:xfrm>
            <a:off x="253880" y="6347587"/>
            <a:ext cx="2170678" cy="1828105"/>
            <a:chOff x="253880" y="6347587"/>
            <a:chExt cx="2170678" cy="1828105"/>
          </a:xfrm>
        </p:grpSpPr>
        <p:sp>
          <p:nvSpPr>
            <p:cNvPr id="55" name="Shape 34">
              <a:extLst>
                <a:ext uri="{FF2B5EF4-FFF2-40B4-BE49-F238E27FC236}">
                  <a16:creationId xmlns:a16="http://schemas.microsoft.com/office/drawing/2014/main" id="{808EF8E0-5689-5034-6355-43D25CDB80E7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6" name="Text 35">
              <a:extLst>
                <a:ext uri="{FF2B5EF4-FFF2-40B4-BE49-F238E27FC236}">
                  <a16:creationId xmlns:a16="http://schemas.microsoft.com/office/drawing/2014/main" id="{BB1CF05E-9533-A8F4-49D9-1EE763A25D50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Flere børn modtager støtte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57" name="Shape 36">
              <a:extLst>
                <a:ext uri="{FF2B5EF4-FFF2-40B4-BE49-F238E27FC236}">
                  <a16:creationId xmlns:a16="http://schemas.microsoft.com/office/drawing/2014/main" id="{87E50B28-DE05-E928-7EFD-3DFE4E4BCBF0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8" name="Shape 37">
              <a:extLst>
                <a:ext uri="{FF2B5EF4-FFF2-40B4-BE49-F238E27FC236}">
                  <a16:creationId xmlns:a16="http://schemas.microsoft.com/office/drawing/2014/main" id="{38FEA1BD-C642-7686-1C09-11E10156302B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59" name="Shape 38">
              <a:extLst>
                <a:ext uri="{FF2B5EF4-FFF2-40B4-BE49-F238E27FC236}">
                  <a16:creationId xmlns:a16="http://schemas.microsoft.com/office/drawing/2014/main" id="{742F3E33-1150-C407-9F7D-FF4960A3AC35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0" name="Shape 39">
              <a:extLst>
                <a:ext uri="{FF2B5EF4-FFF2-40B4-BE49-F238E27FC236}">
                  <a16:creationId xmlns:a16="http://schemas.microsoft.com/office/drawing/2014/main" id="{0A9407CC-4F0D-81F3-260A-C62BC16127C4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1" name="Text 40">
              <a:extLst>
                <a:ext uri="{FF2B5EF4-FFF2-40B4-BE49-F238E27FC236}">
                  <a16:creationId xmlns:a16="http://schemas.microsoft.com/office/drawing/2014/main" id="{64124BF4-6FAC-F88C-B52A-6F6AE1ED06FF}"/>
                </a:ext>
              </a:extLst>
            </p:cNvPr>
            <p:cNvSpPr/>
            <p:nvPr/>
          </p:nvSpPr>
          <p:spPr>
            <a:xfrm>
              <a:off x="380820" y="7033127"/>
              <a:ext cx="875887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745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2" name="Shape 41">
              <a:extLst>
                <a:ext uri="{FF2B5EF4-FFF2-40B4-BE49-F238E27FC236}">
                  <a16:creationId xmlns:a16="http://schemas.microsoft.com/office/drawing/2014/main" id="{240BF44E-3405-FB06-F1B0-B4C4BFEF7CA6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3" name="Text 42">
              <a:extLst>
                <a:ext uri="{FF2B5EF4-FFF2-40B4-BE49-F238E27FC236}">
                  <a16:creationId xmlns:a16="http://schemas.microsoft.com/office/drawing/2014/main" id="{18A39532-E518-0581-251A-9631CE5B3DD4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4" name="Shape 43">
              <a:extLst>
                <a:ext uri="{FF2B5EF4-FFF2-40B4-BE49-F238E27FC236}">
                  <a16:creationId xmlns:a16="http://schemas.microsoft.com/office/drawing/2014/main" id="{E6EAC93A-E036-BF60-A00E-2320A1249FEB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5" name="Text 44">
              <a:extLst>
                <a:ext uri="{FF2B5EF4-FFF2-40B4-BE49-F238E27FC236}">
                  <a16:creationId xmlns:a16="http://schemas.microsoft.com/office/drawing/2014/main" id="{114E3934-346F-8C2D-55E0-18106F1DC7F0}"/>
                </a:ext>
              </a:extLst>
            </p:cNvPr>
            <p:cNvSpPr/>
            <p:nvPr/>
          </p:nvSpPr>
          <p:spPr>
            <a:xfrm>
              <a:off x="1447118" y="7033127"/>
              <a:ext cx="761641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754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6" name="Shape 45">
              <a:extLst>
                <a:ext uri="{FF2B5EF4-FFF2-40B4-BE49-F238E27FC236}">
                  <a16:creationId xmlns:a16="http://schemas.microsoft.com/office/drawing/2014/main" id="{BA319AEF-0D38-7EEC-85B5-13C34A0FBAAC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67" name="Text 46">
              <a:extLst>
                <a:ext uri="{FF2B5EF4-FFF2-40B4-BE49-F238E27FC236}">
                  <a16:creationId xmlns:a16="http://schemas.microsoft.com/office/drawing/2014/main" id="{08CF8A32-97DC-DB65-6827-86FADB90A8AB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68" name="Text 47">
              <a:extLst>
                <a:ext uri="{FF2B5EF4-FFF2-40B4-BE49-F238E27FC236}">
                  <a16:creationId xmlns:a16="http://schemas.microsoft.com/office/drawing/2014/main" id="{E5B29D7E-4A9D-2134-C09B-666FD42F0CFD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9 flere børn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 indsatser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efter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b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</a:b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Serviceloven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eller Barnets lov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69" name="Image 8">
              <a:extLst>
                <a:ext uri="{FF2B5EF4-FFF2-40B4-BE49-F238E27FC236}">
                  <a16:creationId xmlns:a16="http://schemas.microsoft.com/office/drawing/2014/main" id="{1D695CDF-7744-DC7C-CD5B-C75ECF495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023470" y="7160182"/>
              <a:ext cx="215798" cy="107899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A744FCD3-7E02-33FE-B837-35052CCEB3D2}"/>
              </a:ext>
            </a:extLst>
          </p:cNvPr>
          <p:cNvGrpSpPr/>
          <p:nvPr/>
        </p:nvGrpSpPr>
        <p:grpSpPr>
          <a:xfrm>
            <a:off x="253880" y="8359268"/>
            <a:ext cx="2170678" cy="1828105"/>
            <a:chOff x="253880" y="6347587"/>
            <a:chExt cx="2170678" cy="1828105"/>
          </a:xfrm>
        </p:grpSpPr>
        <p:sp>
          <p:nvSpPr>
            <p:cNvPr id="71" name="Shape 34">
              <a:extLst>
                <a:ext uri="{FF2B5EF4-FFF2-40B4-BE49-F238E27FC236}">
                  <a16:creationId xmlns:a16="http://schemas.microsoft.com/office/drawing/2014/main" id="{C5F3856C-64A3-B245-FFCA-3394A851C083}"/>
                </a:ext>
              </a:extLst>
            </p:cNvPr>
            <p:cNvSpPr/>
            <p:nvPr/>
          </p:nvSpPr>
          <p:spPr>
            <a:xfrm>
              <a:off x="253880" y="6347587"/>
              <a:ext cx="2170678" cy="1828105"/>
            </a:xfrm>
            <a:prstGeom prst="roundRect">
              <a:avLst>
                <a:gd name="adj" fmla="val 5502"/>
              </a:avLst>
            </a:prstGeom>
            <a:noFill/>
            <a:ln w="12700">
              <a:solidFill>
                <a:srgbClr val="D70043"/>
              </a:solidFill>
              <a:prstDash val="soli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Text 35">
              <a:extLst>
                <a:ext uri="{FF2B5EF4-FFF2-40B4-BE49-F238E27FC236}">
                  <a16:creationId xmlns:a16="http://schemas.microsoft.com/office/drawing/2014/main" id="{4C6EEF3A-053E-4215-5D5F-D559704B06D0}"/>
                </a:ext>
              </a:extLst>
            </p:cNvPr>
            <p:cNvSpPr/>
            <p:nvPr/>
          </p:nvSpPr>
          <p:spPr>
            <a:xfrm>
              <a:off x="380821" y="6474538"/>
              <a:ext cx="1984499" cy="524734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1760"/>
                </a:lnSpc>
                <a:buNone/>
              </a:pP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Mange </a:t>
              </a:r>
              <a:r>
                <a:rPr lang="en-US" sz="14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voksne</a:t>
              </a:r>
              <a:r>
                <a:rPr lang="en-US" sz="14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Black" panose="020B0A04040200000203" pitchFamily="34" charset="77"/>
                  <a:cs typeface="Arial" panose="020B0604020202020204" pitchFamily="34" charset="0"/>
                </a:rPr>
                <a:t> med handicap</a:t>
              </a:r>
              <a:endParaRPr lang="en-US" sz="1400" b="1" dirty="0"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3" name="Shape 36">
              <a:extLst>
                <a:ext uri="{FF2B5EF4-FFF2-40B4-BE49-F238E27FC236}">
                  <a16:creationId xmlns:a16="http://schemas.microsoft.com/office/drawing/2014/main" id="{0724187D-B79E-2BAD-5D4F-6A9036D72496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4" name="Shape 37">
              <a:extLst>
                <a:ext uri="{FF2B5EF4-FFF2-40B4-BE49-F238E27FC236}">
                  <a16:creationId xmlns:a16="http://schemas.microsoft.com/office/drawing/2014/main" id="{B8F221AF-93E7-7FAE-57BE-674E836E9FB2}"/>
                </a:ext>
              </a:extLst>
            </p:cNvPr>
            <p:cNvSpPr/>
            <p:nvPr/>
          </p:nvSpPr>
          <p:spPr>
            <a:xfrm>
              <a:off x="380821" y="7033126"/>
              <a:ext cx="1916798" cy="1028309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Shape 38">
              <a:extLst>
                <a:ext uri="{FF2B5EF4-FFF2-40B4-BE49-F238E27FC236}">
                  <a16:creationId xmlns:a16="http://schemas.microsoft.com/office/drawing/2014/main" id="{E2EABF5E-2B05-8452-3EA4-62E4BD1A58C2}"/>
                </a:ext>
              </a:extLst>
            </p:cNvPr>
            <p:cNvSpPr/>
            <p:nvPr/>
          </p:nvSpPr>
          <p:spPr>
            <a:xfrm>
              <a:off x="380821" y="7033126"/>
              <a:ext cx="168830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6" name="Shape 39">
              <a:extLst>
                <a:ext uri="{FF2B5EF4-FFF2-40B4-BE49-F238E27FC236}">
                  <a16:creationId xmlns:a16="http://schemas.microsoft.com/office/drawing/2014/main" id="{ABE107DE-D4D6-2F75-6FA5-8E605E137632}"/>
                </a:ext>
              </a:extLst>
            </p:cNvPr>
            <p:cNvSpPr/>
            <p:nvPr/>
          </p:nvSpPr>
          <p:spPr>
            <a:xfrm>
              <a:off x="380821" y="7033126"/>
              <a:ext cx="647395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7" name="Text 40">
              <a:extLst>
                <a:ext uri="{FF2B5EF4-FFF2-40B4-BE49-F238E27FC236}">
                  <a16:creationId xmlns:a16="http://schemas.microsoft.com/office/drawing/2014/main" id="{C2E3C28C-ED9C-551A-2363-7C66D1C94E64}"/>
                </a:ext>
              </a:extLst>
            </p:cNvPr>
            <p:cNvSpPr/>
            <p:nvPr/>
          </p:nvSpPr>
          <p:spPr>
            <a:xfrm>
              <a:off x="380820" y="7033127"/>
              <a:ext cx="775169" cy="321610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970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78" name="Shape 41">
              <a:extLst>
                <a:ext uri="{FF2B5EF4-FFF2-40B4-BE49-F238E27FC236}">
                  <a16:creationId xmlns:a16="http://schemas.microsoft.com/office/drawing/2014/main" id="{49928473-00E8-96C9-4B08-3323A0F233B0}"/>
                </a:ext>
              </a:extLst>
            </p:cNvPr>
            <p:cNvSpPr/>
            <p:nvPr/>
          </p:nvSpPr>
          <p:spPr>
            <a:xfrm>
              <a:off x="380821" y="7388591"/>
              <a:ext cx="406209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79" name="Text 42">
              <a:extLst>
                <a:ext uri="{FF2B5EF4-FFF2-40B4-BE49-F238E27FC236}">
                  <a16:creationId xmlns:a16="http://schemas.microsoft.com/office/drawing/2014/main" id="{B68398D4-BE20-0AC1-1D7C-1D717341DB9F}"/>
                </a:ext>
              </a:extLst>
            </p:cNvPr>
            <p:cNvSpPr/>
            <p:nvPr/>
          </p:nvSpPr>
          <p:spPr>
            <a:xfrm>
              <a:off x="482373" y="7423607"/>
              <a:ext cx="236955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2021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0" name="Shape 43">
              <a:extLst>
                <a:ext uri="{FF2B5EF4-FFF2-40B4-BE49-F238E27FC236}">
                  <a16:creationId xmlns:a16="http://schemas.microsoft.com/office/drawing/2014/main" id="{1E266D0F-7B9C-5EB0-0029-0A00FD18B101}"/>
                </a:ext>
              </a:extLst>
            </p:cNvPr>
            <p:cNvSpPr/>
            <p:nvPr/>
          </p:nvSpPr>
          <p:spPr>
            <a:xfrm>
              <a:off x="1447119" y="7033126"/>
              <a:ext cx="622007" cy="507807"/>
            </a:xfrm>
            <a:prstGeom prst="rect">
              <a:avLst/>
            </a:prstGeom>
            <a:noFill/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1" name="Text 44">
              <a:extLst>
                <a:ext uri="{FF2B5EF4-FFF2-40B4-BE49-F238E27FC236}">
                  <a16:creationId xmlns:a16="http://schemas.microsoft.com/office/drawing/2014/main" id="{C567B7B4-0B75-50AB-7EC8-B63F752C9DE4}"/>
                </a:ext>
              </a:extLst>
            </p:cNvPr>
            <p:cNvSpPr/>
            <p:nvPr/>
          </p:nvSpPr>
          <p:spPr>
            <a:xfrm>
              <a:off x="1447118" y="7033127"/>
              <a:ext cx="799723" cy="33737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2800"/>
                </a:lnSpc>
                <a:buNone/>
              </a:pPr>
              <a:r>
                <a:rPr lang="en-US" sz="2000" b="1" dirty="0">
                  <a:solidFill>
                    <a:srgbClr val="D70043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944</a:t>
              </a:r>
              <a:endParaRPr lang="en-US" sz="20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2" name="Shape 45">
              <a:extLst>
                <a:ext uri="{FF2B5EF4-FFF2-40B4-BE49-F238E27FC236}">
                  <a16:creationId xmlns:a16="http://schemas.microsoft.com/office/drawing/2014/main" id="{4683045B-E3BD-517C-BB52-E8612E44A32B}"/>
                </a:ext>
              </a:extLst>
            </p:cNvPr>
            <p:cNvSpPr/>
            <p:nvPr/>
          </p:nvSpPr>
          <p:spPr>
            <a:xfrm>
              <a:off x="1447119" y="7388591"/>
              <a:ext cx="431597" cy="152342"/>
            </a:xfrm>
            <a:prstGeom prst="roundRect">
              <a:avLst>
                <a:gd name="adj" fmla="val 834318"/>
              </a:avLst>
            </a:prstGeom>
            <a:solidFill>
              <a:srgbClr val="FFFFFF">
                <a:alpha val="100000"/>
              </a:srgbClr>
            </a:solidFill>
            <a:ln/>
          </p:spPr>
          <p:txBody>
            <a:bodyPr/>
            <a:lstStyle/>
            <a:p>
              <a:endParaRPr lang="en-GB"/>
            </a:p>
          </p:txBody>
        </p:sp>
        <p:sp>
          <p:nvSpPr>
            <p:cNvPr id="83" name="Text 46">
              <a:extLst>
                <a:ext uri="{FF2B5EF4-FFF2-40B4-BE49-F238E27FC236}">
                  <a16:creationId xmlns:a16="http://schemas.microsoft.com/office/drawing/2014/main" id="{175B05E7-1C87-A1B0-38BC-AE4EA89347E9}"/>
                </a:ext>
              </a:extLst>
            </p:cNvPr>
            <p:cNvSpPr/>
            <p:nvPr/>
          </p:nvSpPr>
          <p:spPr>
            <a:xfrm>
              <a:off x="1548671" y="7423607"/>
              <a:ext cx="262343" cy="135415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lnSpc>
                  <a:spcPts val="800"/>
                </a:lnSpc>
                <a:buNone/>
              </a:pPr>
              <a:r>
                <a:rPr lang="en-US" sz="8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2024</a:t>
              </a:r>
              <a:endParaRPr lang="en-US" sz="8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sp>
          <p:nvSpPr>
            <p:cNvPr id="84" name="Text 47">
              <a:extLst>
                <a:ext uri="{FF2B5EF4-FFF2-40B4-BE49-F238E27FC236}">
                  <a16:creationId xmlns:a16="http://schemas.microsoft.com/office/drawing/2014/main" id="{454C4F17-E1E0-7E25-3FA0-F59EC496049C}"/>
                </a:ext>
              </a:extLst>
            </p:cNvPr>
            <p:cNvSpPr/>
            <p:nvPr/>
          </p:nvSpPr>
          <p:spPr>
            <a:xfrm>
              <a:off x="380821" y="7642494"/>
              <a:ext cx="1954880" cy="457026"/>
            </a:xfrm>
            <a:prstGeom prst="rect">
              <a:avLst/>
            </a:prstGeom>
            <a:noFill/>
            <a:ln/>
          </p:spPr>
          <p:txBody>
            <a:bodyPr wrap="square" lIns="0" tIns="0" rIns="0" bIns="0" rtlCol="0" anchor="t"/>
            <a:lstStyle/>
            <a:p>
              <a:pPr marL="0" indent="0" algn="l">
                <a:buNone/>
              </a:pP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26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færre</a:t>
              </a:r>
              <a:r>
                <a:rPr lang="en-US" sz="900" b="1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b="1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SemiBold" panose="020B0A04040200000203" pitchFamily="34" charset="77"/>
                  <a:cs typeface="Arial" panose="020B0604020202020204" pitchFamily="34" charset="0"/>
                </a:rPr>
                <a:t>borgere</a:t>
              </a:r>
              <a:endParaRPr lang="en-US" sz="900" b="1" dirty="0">
                <a:latin typeface="Arial" panose="020B0604020202020204" pitchFamily="34" charset="0"/>
                <a:ea typeface="Urbanist SemiBold" panose="020B0A04040200000203" pitchFamily="34" charset="77"/>
                <a:cs typeface="Arial" panose="020B0604020202020204" pitchFamily="34" charset="0"/>
              </a:endParaRPr>
            </a:p>
            <a:p>
              <a:pPr marL="0" indent="0" algn="l">
                <a:buNone/>
              </a:pP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modtager</a:t>
              </a:r>
              <a:r>
                <a:rPr lang="en-US" sz="900" dirty="0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 </a:t>
              </a:r>
              <a:r>
                <a:rPr lang="en-US" sz="900" dirty="0" err="1">
                  <a:solidFill>
                    <a:srgbClr val="2D2A2B">
                      <a:alpha val="100000"/>
                    </a:srgbClr>
                  </a:solidFill>
                  <a:latin typeface="Arial" panose="020B0604020202020204" pitchFamily="34" charset="0"/>
                  <a:ea typeface="Urbanist Medium" panose="020B0A04040200000203" pitchFamily="34" charset="77"/>
                  <a:cs typeface="Arial" panose="020B0604020202020204" pitchFamily="34" charset="0"/>
                </a:rPr>
                <a:t>handicapydelser</a:t>
              </a:r>
              <a:endParaRPr lang="en-US" sz="900" dirty="0"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endParaRPr>
            </a:p>
          </p:txBody>
        </p:sp>
        <p:pic>
          <p:nvPicPr>
            <p:cNvPr id="85" name="Image 8">
              <a:extLst>
                <a:ext uri="{FF2B5EF4-FFF2-40B4-BE49-F238E27FC236}">
                  <a16:creationId xmlns:a16="http://schemas.microsoft.com/office/drawing/2014/main" id="{06F8BD60-5912-9BA3-EF8C-0144DB6DBB58}"/>
                </a:ext>
              </a:extLst>
            </p:cNvPr>
            <p:cNvPicPr>
              <a:picLocks noChangeAspect="1"/>
            </p:cNvPicPr>
            <p:nvPr/>
          </p:nvPicPr>
          <p:blipFill>
            <a:blip r:embed="rId9">
              <a:extLst>
                <a:ext uri="{96DAC541-7B7A-43D3-8B79-37D633B846F1}">
                  <asvg:svgBlip xmlns:asvg="http://schemas.microsoft.com/office/drawing/2016/SVG/main" r:embed="rId10"/>
                </a:ext>
              </a:extLst>
            </a:blip>
            <a:srcRect/>
            <a:stretch/>
          </p:blipFill>
          <p:spPr>
            <a:xfrm>
              <a:off x="1023470" y="7160182"/>
              <a:ext cx="215798" cy="107899"/>
            </a:xfrm>
            <a:prstGeom prst="rect">
              <a:avLst/>
            </a:prstGeom>
          </p:spPr>
        </p:pic>
      </p:grpSp>
      <p:pic>
        <p:nvPicPr>
          <p:cNvPr id="101" name="Graphic 100">
            <a:extLst>
              <a:ext uri="{FF2B5EF4-FFF2-40B4-BE49-F238E27FC236}">
                <a16:creationId xmlns:a16="http://schemas.microsoft.com/office/drawing/2014/main" id="{F0266DA3-60D5-0184-DAEA-2E6FCF16E3F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5697367" y="10347698"/>
            <a:ext cx="1601696" cy="200212"/>
          </a:xfrm>
          <a:prstGeom prst="rect">
            <a:avLst/>
          </a:prstGeom>
        </p:spPr>
      </p:pic>
      <p:sp>
        <p:nvSpPr>
          <p:cNvPr id="102" name="Text 30">
            <a:extLst>
              <a:ext uri="{FF2B5EF4-FFF2-40B4-BE49-F238E27FC236}">
                <a16:creationId xmlns:a16="http://schemas.microsoft.com/office/drawing/2014/main" id="{55E7FC92-A467-D9D0-005E-3EDED492F052}"/>
              </a:ext>
            </a:extLst>
          </p:cNvPr>
          <p:cNvSpPr/>
          <p:nvPr/>
        </p:nvSpPr>
        <p:spPr>
          <a:xfrm>
            <a:off x="2868849" y="6571513"/>
            <a:ext cx="3897065" cy="761710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 marL="0" indent="0" algn="l">
              <a:lnSpc>
                <a:spcPts val="2640"/>
              </a:lnSpc>
              <a:buNone/>
            </a:pPr>
            <a:r>
              <a:rPr lang="en-US" sz="24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Socialområdet er underfinansieret</a:t>
            </a:r>
            <a:endParaRPr lang="en-US" sz="2400" b="1" dirty="0">
              <a:latin typeface="Arial" panose="020B0604020202020204" pitchFamily="34" charset="0"/>
              <a:ea typeface="Urbanist Black" panose="020B0A04040200000203" pitchFamily="34" charset="77"/>
              <a:cs typeface="Arial" panose="020B0604020202020204" pitchFamily="34" charset="0"/>
            </a:endParaRPr>
          </a:p>
        </p:txBody>
      </p:sp>
      <p:sp>
        <p:nvSpPr>
          <p:cNvPr id="103" name="Text 32">
            <a:extLst>
              <a:ext uri="{FF2B5EF4-FFF2-40B4-BE49-F238E27FC236}">
                <a16:creationId xmlns:a16="http://schemas.microsoft.com/office/drawing/2014/main" id="{97CCAFB6-2346-462D-1704-8572494D5D85}"/>
              </a:ext>
            </a:extLst>
          </p:cNvPr>
          <p:cNvSpPr/>
          <p:nvPr/>
        </p:nvSpPr>
        <p:spPr>
          <a:xfrm>
            <a:off x="2856155" y="7303644"/>
            <a:ext cx="4315968" cy="536333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/>
          <a:p>
            <a:pPr>
              <a:spcBef>
                <a:spcPts val="400"/>
              </a:spcBef>
            </a:pP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perioden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udgifterne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borgere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steget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8.1 pct. Men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budgetterne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ikke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fulgt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tilstrækkeligt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omfang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I 2024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blev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der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underbudgetteret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med 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25 </a:t>
            </a:r>
            <a:r>
              <a:rPr lang="en-US" sz="1200" b="1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mio</a:t>
            </a:r>
            <a:r>
              <a:rPr lang="en-US" sz="12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kr</a:t>
            </a:r>
            <a:r>
              <a:rPr lang="en-US" sz="900" b="1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Black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</a:p>
          <a:p>
            <a:pPr>
              <a:spcBef>
                <a:spcPts val="400"/>
              </a:spcBef>
            </a:pP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budgettet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ift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det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faktiske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forbrug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regnskabet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.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Grafen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opgjort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</a:t>
            </a:r>
            <a:r>
              <a:rPr lang="en-US" sz="900" dirty="0" err="1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i</a:t>
            </a:r>
            <a:r>
              <a:rPr lang="en-US" sz="900" dirty="0">
                <a:solidFill>
                  <a:srgbClr val="2D2A2B">
                    <a:alpha val="100000"/>
                  </a:srgbClr>
                </a:solidFill>
                <a:latin typeface="Arial" panose="020B0604020202020204" pitchFamily="34" charset="0"/>
                <a:ea typeface="Urbanist Medium" panose="020B0A04040200000203" pitchFamily="34" charset="77"/>
                <a:cs typeface="Arial" panose="020B0604020202020204" pitchFamily="34" charset="0"/>
              </a:rPr>
              <a:t> hele 1.000 kr.</a:t>
            </a:r>
            <a:endParaRPr lang="en-US" sz="900" dirty="0">
              <a:latin typeface="Arial" panose="020B0604020202020204" pitchFamily="34" charset="0"/>
              <a:ea typeface="Urbanist Medium" panose="020B0A04040200000203" pitchFamily="34" charset="77"/>
              <a:cs typeface="Arial" panose="020B0604020202020204" pitchFamily="34" charset="0"/>
            </a:endParaRPr>
          </a:p>
        </p:txBody>
      </p:sp>
      <p:pic>
        <p:nvPicPr>
          <p:cNvPr id="104" name="Image 13">
            <a:extLst>
              <a:ext uri="{FF2B5EF4-FFF2-40B4-BE49-F238E27FC236}">
                <a16:creationId xmlns:a16="http://schemas.microsoft.com/office/drawing/2014/main" id="{6DB48DA2-ED99-0FB7-7707-03F7342AD26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/>
        </p:blipFill>
        <p:spPr>
          <a:xfrm>
            <a:off x="6097814" y="6193188"/>
            <a:ext cx="904604" cy="686829"/>
          </a:xfrm>
          <a:prstGeom prst="rect">
            <a:avLst/>
          </a:prstGeom>
        </p:spPr>
      </p:pic>
      <p:pic>
        <p:nvPicPr>
          <p:cNvPr id="105" name="Image 8">
            <a:extLst>
              <a:ext uri="{FF2B5EF4-FFF2-40B4-BE49-F238E27FC236}">
                <a16:creationId xmlns:a16="http://schemas.microsoft.com/office/drawing/2014/main" id="{0427AAC5-5AC1-18E4-BFBF-2E2BDC8653A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/>
        </p:blipFill>
        <p:spPr>
          <a:xfrm rot="5400000">
            <a:off x="5989059" y="6564758"/>
            <a:ext cx="215798" cy="107899"/>
          </a:xfrm>
          <a:prstGeom prst="rect">
            <a:avLst/>
          </a:prstGeom>
        </p:spPr>
      </p:pic>
      <p:graphicFrame>
        <p:nvGraphicFramePr>
          <p:cNvPr id="106" name="Chart 105">
            <a:extLst>
              <a:ext uri="{FF2B5EF4-FFF2-40B4-BE49-F238E27FC236}">
                <a16:creationId xmlns:a16="http://schemas.microsoft.com/office/drawing/2014/main" id="{1D51BE50-0012-A45A-CDFC-4686B591F6F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69116161"/>
              </p:ext>
            </p:extLst>
          </p:nvPr>
        </p:nvGraphicFramePr>
        <p:xfrm>
          <a:off x="2792685" y="7946278"/>
          <a:ext cx="4315968" cy="21370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5"/>
          </a:graphicData>
        </a:graphic>
      </p:graphicFrame>
      <p:sp>
        <p:nvSpPr>
          <p:cNvPr id="39" name="Tekstfelt 38">
            <a:extLst>
              <a:ext uri="{FF2B5EF4-FFF2-40B4-BE49-F238E27FC236}">
                <a16:creationId xmlns:a16="http://schemas.microsoft.com/office/drawing/2014/main" id="{80E85C4F-4FCA-6CB3-5F48-F198F045337B}"/>
              </a:ext>
            </a:extLst>
          </p:cNvPr>
          <p:cNvSpPr txBox="1"/>
          <p:nvPr/>
        </p:nvSpPr>
        <p:spPr>
          <a:xfrm>
            <a:off x="174002" y="10349333"/>
            <a:ext cx="5183955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a-DK" sz="1100" dirty="0"/>
              <a:t>Kilder: Danmarks Statistik, Kommunernes og Regionernes Løndatakontor &amp; Rambøll</a:t>
            </a:r>
          </a:p>
        </p:txBody>
      </p:sp>
    </p:spTree>
    <p:extLst>
      <p:ext uri="{BB962C8B-B14F-4D97-AF65-F5344CB8AC3E}">
        <p14:creationId xmlns:p14="http://schemas.microsoft.com/office/powerpoint/2010/main" val="98070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301</Words>
  <Application>Microsoft Office PowerPoint</Application>
  <PresentationFormat>Brugerdefineret</PresentationFormat>
  <Paragraphs>36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1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PowerPoint-præsentation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Sara Ellesøe Hansen</cp:lastModifiedBy>
  <cp:revision>16</cp:revision>
  <dcterms:created xsi:type="dcterms:W3CDTF">2025-06-18T15:00:50Z</dcterms:created>
  <dcterms:modified xsi:type="dcterms:W3CDTF">2025-09-04T12:35:14Z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821336-263d-4940-a74c-ab7373b99eed_Enabled">
    <vt:lpwstr>true</vt:lpwstr>
  </property>
  <property fmtid="{D5CDD505-2E9C-101B-9397-08002B2CF9AE}" pid="3" name="MSIP_Label_50821336-263d-4940-a74c-ab7373b99eed_SetDate">
    <vt:lpwstr>2025-06-18T15:11:30Z</vt:lpwstr>
  </property>
  <property fmtid="{D5CDD505-2E9C-101B-9397-08002B2CF9AE}" pid="4" name="MSIP_Label_50821336-263d-4940-a74c-ab7373b99eed_Method">
    <vt:lpwstr>Standard</vt:lpwstr>
  </property>
  <property fmtid="{D5CDD505-2E9C-101B-9397-08002B2CF9AE}" pid="5" name="MSIP_Label_50821336-263d-4940-a74c-ab7373b99eed_Name">
    <vt:lpwstr>Internal</vt:lpwstr>
  </property>
  <property fmtid="{D5CDD505-2E9C-101B-9397-08002B2CF9AE}" pid="6" name="MSIP_Label_50821336-263d-4940-a74c-ab7373b99eed_SiteId">
    <vt:lpwstr>6735929c-9dbf-473b-9fc6-5fbdcd2c9fc4</vt:lpwstr>
  </property>
  <property fmtid="{D5CDD505-2E9C-101B-9397-08002B2CF9AE}" pid="7" name="MSIP_Label_50821336-263d-4940-a74c-ab7373b99eed_ActionId">
    <vt:lpwstr>cce31497-7579-44e0-880c-e0ea1e463183</vt:lpwstr>
  </property>
  <property fmtid="{D5CDD505-2E9C-101B-9397-08002B2CF9AE}" pid="8" name="MSIP_Label_50821336-263d-4940-a74c-ab7373b99eed_ContentBits">
    <vt:lpwstr>0</vt:lpwstr>
  </property>
  <property fmtid="{D5CDD505-2E9C-101B-9397-08002B2CF9AE}" pid="9" name="MSIP_Label_50821336-263d-4940-a74c-ab7373b99eed_Tag">
    <vt:lpwstr>50, 3, 0, 1</vt:lpwstr>
  </property>
</Properties>
</file>