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8" r:id="rId5"/>
    <p:sldMasterId id="2147483675" r:id="rId6"/>
    <p:sldMasterId id="2147483648" r:id="rId7"/>
  </p:sldMasterIdLst>
  <p:notesMasterIdLst>
    <p:notesMasterId r:id="rId18"/>
  </p:notesMasterIdLst>
  <p:sldIdLst>
    <p:sldId id="256" r:id="rId8"/>
    <p:sldId id="266" r:id="rId9"/>
    <p:sldId id="267" r:id="rId10"/>
    <p:sldId id="303" r:id="rId11"/>
    <p:sldId id="290" r:id="rId12"/>
    <p:sldId id="302" r:id="rId13"/>
    <p:sldId id="274" r:id="rId14"/>
    <p:sldId id="268" r:id="rId15"/>
    <p:sldId id="301" r:id="rId16"/>
    <p:sldId id="273" r:id="rId17"/>
  </p:sldIdLst>
  <p:sldSz cx="12192000" cy="6858000"/>
  <p:notesSz cx="7104063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43"/>
    <a:srgbClr val="F3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61F9B-89C3-4FA2-9443-ED47572F93DF}" v="7" dt="2025-10-26T08:48:35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 snapToGrid="0">
      <p:cViewPr varScale="1">
        <p:scale>
          <a:sx n="61" d="100"/>
          <a:sy n="61" d="100"/>
        </p:scale>
        <p:origin x="54" y="5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Budgetteret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451054</c:v>
                </c:pt>
                <c:pt idx="1">
                  <c:v>442181</c:v>
                </c:pt>
                <c:pt idx="2">
                  <c:v>458509</c:v>
                </c:pt>
                <c:pt idx="3">
                  <c:v>480067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6C-E246-AFD2-2C78B29063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Faktiske udgifter</c:v>
                </c:pt>
              </c:strCache>
            </c:strRef>
          </c:tx>
          <c:spPr>
            <a:ln w="25400" cap="rnd">
              <a:solidFill>
                <a:srgbClr val="D7004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469446</c:v>
                </c:pt>
                <c:pt idx="1">
                  <c:v>494622</c:v>
                </c:pt>
                <c:pt idx="2">
                  <c:v>514432</c:v>
                </c:pt>
                <c:pt idx="3">
                  <c:v>490461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6C-E246-AFD2-2C78B2906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3341408"/>
        <c:axId val="1673343120"/>
      </c:lineChart>
      <c:catAx>
        <c:axId val="16733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673343120"/>
        <c:crosses val="autoZero"/>
        <c:auto val="1"/>
        <c:lblAlgn val="ctr"/>
        <c:lblOffset val="100"/>
        <c:noMultiLvlLbl val="0"/>
      </c:catAx>
      <c:valAx>
        <c:axId val="1673343120"/>
        <c:scaling>
          <c:orientation val="minMax"/>
          <c:min val="4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6733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0FCCAB2-A434-4BA9-86AC-D205FC118A68}" type="datetimeFigureOut">
              <a:rPr lang="da-DK" smtClean="0"/>
              <a:t>26-10-2025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381AA84-8DE7-4EF2-A275-37686A9D2C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73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2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2332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59C9-CD65-200E-0046-13AF7F0FA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AB07E7A-98A4-6381-5EE9-668C06843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1578DDA-4428-0BD3-78E2-A6B5BD476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Nyt fra kredskontoret 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Præsentation af administrativ medarbejder</a:t>
            </a: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Sygesamtaler og Tjenstlige samtaler m.m.: Processen i BRK, TR oplevelser med sygemeldte som bliver opsagt. Husk at der tages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referart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at det er ok ikke at være enige i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referart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nogle gange kan man have forskellige opfattelser derfor er det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refrart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vigtigt. </a:t>
            </a:r>
          </a:p>
          <a:p>
            <a:pPr lvl="1"/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8F84AF-70EC-42BA-1EC9-B625FD5D5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3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864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3D1AF-E1EA-1A33-334F-8EEC7C53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543D58E-C928-423E-61C4-D96AB7792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5AED4D6-A35A-3B4B-B184-5E4DB99F9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Nyt fra kredskontoret 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Præsentation af administrativ medarbejder</a:t>
            </a: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Sygesamtaler og Tjenstlige samtaler m.m.: Processen i BRK, TR oplevelser med sygemeldte som bliver opsagt.</a:t>
            </a: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Generalforsamling</a:t>
            </a: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Politisk dialogmøde</a:t>
            </a: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Løntjek: Forventning til løntjek til kredsen og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TRs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rolle/kompetence i dette – Medlemmer, der sammenligninger med FOA medlemmer</a:t>
            </a:r>
          </a:p>
          <a:p>
            <a:pPr lvl="1"/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Arrangementer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PKA møde 23. oktober</a:t>
            </a: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AI: Arrangementet 6. november (Uddel plakater)</a:t>
            </a: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Cafemøder august, september, oktober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03CC7A6-7DF6-1DCD-BD38-1E1363B5A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4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748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244B4-C014-F06F-F502-0A5C89233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A51CB37-63C7-AE4C-6138-127EC97A2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CAC9F54-D574-8243-19BF-C42A98E8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A71BE08-5B56-22B2-CDC8-716C0EBED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5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592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Pause til 10.30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EEA1B-5F7B-45BD-A717-E04E2DC356A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54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D7B8E-E585-F8F1-C4DB-0FE68D5B4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F26A74C-A644-3FD4-82A5-68FCEC81D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5BE725E-116B-35D5-C040-48B7EAD9D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24C720-1A29-4D86-4BDE-137947053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8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8655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E58BB-FC82-8D20-CA05-992A5869C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3C508F0-E124-D746-BA71-C236F68F1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E846524-74DF-77CF-0859-A4F40C99D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25A5664-CD9D-415E-0B56-923B59533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10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494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solidFill>
              <a:srgbClr val="AB0035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13909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Conten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10806428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BE239F4-7053-74E5-A04A-6293BDDD58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8096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  <p:sp>
        <p:nvSpPr>
          <p:cNvPr id="8" name="Pladsholder til indhold 6">
            <a:extLst>
              <a:ext uri="{FF2B5EF4-FFF2-40B4-BE49-F238E27FC236}">
                <a16:creationId xmlns:a16="http://schemas.microsoft.com/office/drawing/2014/main" id="{50E2878E-441C-A1BC-C4F4-DD9D9113B7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6688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29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06F9E6F3-5D13-FA4F-E56C-AB4ED250D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7972" y="-82931"/>
            <a:ext cx="12347944" cy="6397850"/>
          </a:xfrm>
          <a:custGeom>
            <a:avLst/>
            <a:gdLst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62675">
                <a:moveTo>
                  <a:pt x="0" y="0"/>
                </a:moveTo>
                <a:lnTo>
                  <a:pt x="12192000" y="0"/>
                </a:lnTo>
                <a:lnTo>
                  <a:pt x="12192000" y="6162675"/>
                </a:lnTo>
                <a:cubicBezTo>
                  <a:pt x="8146195" y="5637418"/>
                  <a:pt x="4121415" y="5616871"/>
                  <a:pt x="0" y="6162675"/>
                </a:cubicBez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2"/>
            </a:bgClr>
          </a:pattFill>
        </p:spPr>
        <p:txBody>
          <a:bodyPr tIns="827999" anchor="ctr" anchorCtr="0"/>
          <a:lstStyle>
            <a:lvl1pPr marL="0" indent="0" algn="ctr">
              <a:buNone/>
              <a:defRPr/>
            </a:lvl1pPr>
          </a:lstStyle>
          <a:p>
            <a:r>
              <a:rPr lang="da-DK"/>
              <a:t>Indsæt billede her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82F7254D-4F5B-02E9-67C1-387399F567A9}"/>
              </a:ext>
            </a:extLst>
          </p:cNvPr>
          <p:cNvGrpSpPr/>
          <p:nvPr userDrawn="1"/>
        </p:nvGrpSpPr>
        <p:grpSpPr>
          <a:xfrm>
            <a:off x="4724887" y="6197118"/>
            <a:ext cx="2768888" cy="341932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83F6B865-EC7F-7481-F689-04A071A562EB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E82A354F-5A13-FDA7-4336-5DFCF7DD0C74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A8D4BAF4-72A0-3327-D018-3248C31EC539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4ED832FD-B7F0-4084-0392-DBEBB30590E6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63902890-2F5A-D60E-6454-6E7FD5ED882C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48D94814-7784-A6C1-86DA-D9CDFA478D90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16C2A6D1-32EA-E4C0-2F29-2718853CBA8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2D916EB8-43E8-3D9A-C0AF-F268C54EAF68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65784313-AF5B-B844-3F52-910D5F3BCD23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649D096D-9C51-10AF-803E-3F4176669EFC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B53F8F27-ADF3-3B72-B083-3D3F4461C99C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2" name="Kombinationstegning 21">
              <a:extLst>
                <a:ext uri="{FF2B5EF4-FFF2-40B4-BE49-F238E27FC236}">
                  <a16:creationId xmlns:a16="http://schemas.microsoft.com/office/drawing/2014/main" id="{4650A3FF-E366-6C28-5A43-A467E1D799FA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3" name="Kombinationstegning 22">
              <a:extLst>
                <a:ext uri="{FF2B5EF4-FFF2-40B4-BE49-F238E27FC236}">
                  <a16:creationId xmlns:a16="http://schemas.microsoft.com/office/drawing/2014/main" id="{EE377F8C-FA93-7275-3671-6BADFC9D6367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4" name="Kombinationstegning 23">
              <a:extLst>
                <a:ext uri="{FF2B5EF4-FFF2-40B4-BE49-F238E27FC236}">
                  <a16:creationId xmlns:a16="http://schemas.microsoft.com/office/drawing/2014/main" id="{6369C29D-FE5A-138F-B8B5-5BD3F8208D85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5077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71186" y="551135"/>
            <a:ext cx="571628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71186" y="1491121"/>
            <a:ext cx="571628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899367C5-0C2C-CEC6-9958-A2DF01132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84677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331600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71186" y="551135"/>
            <a:ext cx="571628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71186" y="1491121"/>
            <a:ext cx="571628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899367C5-0C2C-CEC6-9958-A2DF01132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84677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3717854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8716" y="551135"/>
            <a:ext cx="703875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8716" y="1491121"/>
            <a:ext cx="703875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CF5830C-E549-3BC7-B80B-76FB99904E88}"/>
              </a:ext>
            </a:extLst>
          </p:cNvPr>
          <p:cNvCxnSpPr>
            <a:cxnSpLocks/>
          </p:cNvCxnSpPr>
          <p:nvPr userDrawn="1"/>
        </p:nvCxnSpPr>
        <p:spPr>
          <a:xfrm>
            <a:off x="4088471" y="551135"/>
            <a:ext cx="0" cy="7333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5th">
            <a:extLst>
              <a:ext uri="{FF2B5EF4-FFF2-40B4-BE49-F238E27FC236}">
                <a16:creationId xmlns:a16="http://schemas.microsoft.com/office/drawing/2014/main" id="{74F677B5-D890-EC3B-278D-22C0C4639D15}"/>
              </a:ext>
            </a:extLst>
          </p:cNvPr>
          <p:cNvGrpSpPr/>
          <p:nvPr userDrawn="1"/>
        </p:nvGrpSpPr>
        <p:grpSpPr>
          <a:xfrm flipH="1">
            <a:off x="-4505660" y="4174076"/>
            <a:ext cx="8670331" cy="6590203"/>
            <a:chOff x="7253090" y="2911508"/>
            <a:chExt cx="5505505" cy="4184661"/>
          </a:xfrm>
        </p:grpSpPr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5612FFF8-82BF-A18E-A09D-AA1A8590D830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9AF3FC1-A414-AF8C-3210-0310ABF11B8E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D6CDDE7D-3D70-C86C-9B9D-FFBE5C3108D9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32308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8716" y="551135"/>
            <a:ext cx="703875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8716" y="1491121"/>
            <a:ext cx="703875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EC5C6997-54A5-5916-B7D5-CD6145EA149A}"/>
              </a:ext>
            </a:extLst>
          </p:cNvPr>
          <p:cNvCxnSpPr>
            <a:cxnSpLocks/>
          </p:cNvCxnSpPr>
          <p:nvPr userDrawn="1"/>
        </p:nvCxnSpPr>
        <p:spPr>
          <a:xfrm>
            <a:off x="4088471" y="551135"/>
            <a:ext cx="0" cy="7333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5th">
            <a:extLst>
              <a:ext uri="{FF2B5EF4-FFF2-40B4-BE49-F238E27FC236}">
                <a16:creationId xmlns:a16="http://schemas.microsoft.com/office/drawing/2014/main" id="{160C4275-3BA2-C112-D8CD-06C1D2F61809}"/>
              </a:ext>
            </a:extLst>
          </p:cNvPr>
          <p:cNvGrpSpPr/>
          <p:nvPr userDrawn="1"/>
        </p:nvGrpSpPr>
        <p:grpSpPr>
          <a:xfrm flipH="1">
            <a:off x="-4505660" y="4174076"/>
            <a:ext cx="8670331" cy="6590203"/>
            <a:chOff x="7253090" y="2911508"/>
            <a:chExt cx="5505505" cy="4184661"/>
          </a:xfrm>
        </p:grpSpPr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37B73A38-4FA8-C1AC-A08A-7A64CE04AF3E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BF494426-356F-F72E-B61B-672EA62FEFB4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A7A9DA06-5E35-E746-4F0A-D0085331A0FA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69049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7559" y="2248656"/>
            <a:ext cx="6285186" cy="1920526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6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En god rubrik</a:t>
            </a:r>
            <a:br>
              <a:rPr lang="da-DK"/>
            </a:br>
            <a:r>
              <a:rPr lang="da-DK"/>
              <a:t>i flere linjer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899367C5-0C2C-CEC6-9958-A2DF01132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  <p:grpSp>
        <p:nvGrpSpPr>
          <p:cNvPr id="4" name="Logo">
            <a:extLst>
              <a:ext uri="{FF2B5EF4-FFF2-40B4-BE49-F238E27FC236}">
                <a16:creationId xmlns:a16="http://schemas.microsoft.com/office/drawing/2014/main" id="{684EC1BA-2238-B76B-5990-D8E7494A863B}"/>
              </a:ext>
            </a:extLst>
          </p:cNvPr>
          <p:cNvGrpSpPr/>
          <p:nvPr userDrawn="1"/>
        </p:nvGrpSpPr>
        <p:grpSpPr>
          <a:xfrm>
            <a:off x="567560" y="5964865"/>
            <a:ext cx="2768888" cy="341932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5" name="Kombinationstegning 4">
              <a:extLst>
                <a:ext uri="{FF2B5EF4-FFF2-40B4-BE49-F238E27FC236}">
                  <a16:creationId xmlns:a16="http://schemas.microsoft.com/office/drawing/2014/main" id="{D3FECCE2-C612-5DCE-8FAD-20CF3B746CFD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" name="Kombinationstegning 5">
              <a:extLst>
                <a:ext uri="{FF2B5EF4-FFF2-40B4-BE49-F238E27FC236}">
                  <a16:creationId xmlns:a16="http://schemas.microsoft.com/office/drawing/2014/main" id="{77CDDBB3-2734-9726-B0EF-2B4506C442BC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" name="Kombinationstegning 6">
              <a:extLst>
                <a:ext uri="{FF2B5EF4-FFF2-40B4-BE49-F238E27FC236}">
                  <a16:creationId xmlns:a16="http://schemas.microsoft.com/office/drawing/2014/main" id="{65352462-0130-567A-2B58-4944F7DB3317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0691F331-9585-5A88-CAE5-41ED4C382850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569652C9-F9E3-8C09-2FB3-532BE8B26BE2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77146FD3-1FFE-51AA-8B76-4926AA4B07CA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5007BDCF-A491-8B73-2BA4-2AEDE4BFC767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75F4D3F6-14CC-166A-84D8-8BDE2EDFD57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9" name="Kombinationstegning 28">
              <a:extLst>
                <a:ext uri="{FF2B5EF4-FFF2-40B4-BE49-F238E27FC236}">
                  <a16:creationId xmlns:a16="http://schemas.microsoft.com/office/drawing/2014/main" id="{0D5F502B-7CD9-2360-59C4-C55AC285F0B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" name="Kombinationstegning 29">
              <a:extLst>
                <a:ext uri="{FF2B5EF4-FFF2-40B4-BE49-F238E27FC236}">
                  <a16:creationId xmlns:a16="http://schemas.microsoft.com/office/drawing/2014/main" id="{064EBF39-AA1E-B896-38E2-33924036C6B8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8A0632F7-9F19-8F12-E06B-9730233CCA4E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2" name="Kombinationstegning 31">
              <a:extLst>
                <a:ext uri="{FF2B5EF4-FFF2-40B4-BE49-F238E27FC236}">
                  <a16:creationId xmlns:a16="http://schemas.microsoft.com/office/drawing/2014/main" id="{25AB35A8-E84A-CA39-EE83-95866DE548B3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3" name="Kombinationstegning 32">
              <a:extLst>
                <a:ext uri="{FF2B5EF4-FFF2-40B4-BE49-F238E27FC236}">
                  <a16:creationId xmlns:a16="http://schemas.microsoft.com/office/drawing/2014/main" id="{92458156-1408-E0DA-F98B-4C6FD1484A59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4" name="Kombinationstegning 33">
              <a:extLst>
                <a:ext uri="{FF2B5EF4-FFF2-40B4-BE49-F238E27FC236}">
                  <a16:creationId xmlns:a16="http://schemas.microsoft.com/office/drawing/2014/main" id="{7F6E2B67-C6ED-0260-FE07-C7FE86F99215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33681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5716283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786" y="1300480"/>
            <a:ext cx="5716283" cy="500638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brødtekst</a:t>
            </a:r>
          </a:p>
        </p:txBody>
      </p:sp>
      <p:sp>
        <p:nvSpPr>
          <p:cNvPr id="4" name="Pladsholder til billede 10">
            <a:extLst>
              <a:ext uri="{FF2B5EF4-FFF2-40B4-BE49-F238E27FC236}">
                <a16:creationId xmlns:a16="http://schemas.microsoft.com/office/drawing/2014/main" id="{64C28350-20A5-5BD8-989F-60B24E0BB4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18666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bg1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solidFill>
              <a:srgbClr val="AB0035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6833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17559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bg1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691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5716283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786" y="1300480"/>
            <a:ext cx="5716283" cy="500638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brødtekst</a:t>
            </a:r>
          </a:p>
        </p:txBody>
      </p:sp>
      <p:sp>
        <p:nvSpPr>
          <p:cNvPr id="4" name="Pladsholder til billede 10">
            <a:extLst>
              <a:ext uri="{FF2B5EF4-FFF2-40B4-BE49-F238E27FC236}">
                <a16:creationId xmlns:a16="http://schemas.microsoft.com/office/drawing/2014/main" id="{64C28350-20A5-5BD8-989F-60B24E0BB4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75761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5716283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786" y="1300480"/>
            <a:ext cx="5716283" cy="500638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brødtekst</a:t>
            </a:r>
          </a:p>
        </p:txBody>
      </p:sp>
      <p:sp>
        <p:nvSpPr>
          <p:cNvPr id="5" name="Pladsholder til billede 10">
            <a:extLst>
              <a:ext uri="{FF2B5EF4-FFF2-40B4-BE49-F238E27FC236}">
                <a16:creationId xmlns:a16="http://schemas.microsoft.com/office/drawing/2014/main" id="{14F3F015-9388-28F8-329E-8D1398B0B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240559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5" y="551135"/>
            <a:ext cx="8333999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DBC8495-06E8-BB61-712A-C74210F970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2150" y="1300163"/>
            <a:ext cx="10802938" cy="500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Indsæt indhold</a:t>
            </a:r>
          </a:p>
        </p:txBody>
      </p:sp>
    </p:spTree>
    <p:extLst>
      <p:ext uri="{BB962C8B-B14F-4D97-AF65-F5344CB8AC3E}">
        <p14:creationId xmlns:p14="http://schemas.microsoft.com/office/powerpoint/2010/main" val="358538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8333999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3CB90E3C-92E8-C0B2-8F8E-1BC0B54D48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2150" y="1300163"/>
            <a:ext cx="10802938" cy="500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indhold</a:t>
            </a:r>
          </a:p>
        </p:txBody>
      </p:sp>
    </p:spTree>
    <p:extLst>
      <p:ext uri="{BB962C8B-B14F-4D97-AF65-F5344CB8AC3E}">
        <p14:creationId xmlns:p14="http://schemas.microsoft.com/office/powerpoint/2010/main" val="47461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10806428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BE239F4-7053-74E5-A04A-6293BDDD58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8096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  <p:sp>
        <p:nvSpPr>
          <p:cNvPr id="8" name="Pladsholder til indhold 6">
            <a:extLst>
              <a:ext uri="{FF2B5EF4-FFF2-40B4-BE49-F238E27FC236}">
                <a16:creationId xmlns:a16="http://schemas.microsoft.com/office/drawing/2014/main" id="{50E2878E-441C-A1BC-C4F4-DD9D9113B7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6688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573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3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76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9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l.dk/deltid-og-merarbej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hyperlink" Target="https://sl.dk/arbejdsmiljoerepraesenta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3.safelinks.protection.outlook.com/?url=http%3A%2F%2Fsl.dk%2Fkv25&amp;data=05%7C02%7Cwes%40sl.dk%7Cdeace083d8a148dafff908dde0bb7d51%7Ce4528ada010c4aef99adfb525b6479dd%7C0%7C0%7C638913818039388343%7CUnknown%7CTWFpbGZsb3d8eyJFbXB0eU1hcGkiOnRydWUsIlYiOiIwLjAuMDAwMCIsIlAiOiJXaW4zMiIsIkFOIjoiTWFpbCIsIldUIjoyfQ%3D%3D%7C0%7C%7C%7C&amp;sdata=YkYwlmQIv%2BqtGx8Bl5iLkDfc1bq5t0buaWLTHBwHYKs%3D&amp;reserved=0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5" Type="http://schemas.openxmlformats.org/officeDocument/2006/relationships/chart" Target="../charts/chart1.xml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99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815CD-B3EF-6124-7973-2F47B5D9C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F2E8E-1199-5896-06AB-53E2CA6D7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86" y="551135"/>
            <a:ext cx="10806428" cy="590931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TR og AMR-møder 2026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12F1550F-058A-F1D4-E087-103F7C776F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6687" y="1300480"/>
            <a:ext cx="5658677" cy="5006384"/>
          </a:xfrm>
        </p:spPr>
        <p:txBody>
          <a:bodyPr>
            <a:normAutofit/>
          </a:bodyPr>
          <a:lstStyle/>
          <a:p>
            <a:r>
              <a:rPr lang="da-DK" b="1" dirty="0"/>
              <a:t>19. januar: </a:t>
            </a:r>
            <a:r>
              <a:rPr lang="da-DK" dirty="0"/>
              <a:t>TR-møde (mandag)</a:t>
            </a:r>
          </a:p>
          <a:p>
            <a:r>
              <a:rPr lang="da-DK" b="1" dirty="0"/>
              <a:t>9. marts: </a:t>
            </a:r>
            <a:r>
              <a:rPr lang="da-DK" dirty="0"/>
              <a:t>AMR-møde (mandag) </a:t>
            </a:r>
          </a:p>
          <a:p>
            <a:r>
              <a:rPr lang="da-DK" b="1" dirty="0"/>
              <a:t>23. marts: </a:t>
            </a:r>
            <a:r>
              <a:rPr lang="da-DK" dirty="0"/>
              <a:t>TR-møde (mandag)</a:t>
            </a:r>
          </a:p>
          <a:p>
            <a:r>
              <a:rPr lang="da-DK" b="1" dirty="0">
                <a:highlight>
                  <a:srgbClr val="FFFF00"/>
                </a:highlight>
              </a:rPr>
              <a:t>18. maj: </a:t>
            </a:r>
            <a:r>
              <a:rPr lang="da-DK" dirty="0">
                <a:highlight>
                  <a:srgbClr val="FFFF00"/>
                </a:highlight>
              </a:rPr>
              <a:t>TRIO-møde (Mandag)</a:t>
            </a:r>
          </a:p>
          <a:p>
            <a:r>
              <a:rPr lang="da-DK" b="1" dirty="0"/>
              <a:t>31 august : </a:t>
            </a:r>
            <a:r>
              <a:rPr lang="da-DK" dirty="0"/>
              <a:t>TR-møde (Mandag)</a:t>
            </a:r>
          </a:p>
          <a:p>
            <a:r>
              <a:rPr lang="da-DK" b="1" dirty="0"/>
              <a:t>21. september : </a:t>
            </a:r>
            <a:r>
              <a:rPr lang="da-DK" dirty="0"/>
              <a:t>AMR-møde (mandag)</a:t>
            </a:r>
          </a:p>
          <a:p>
            <a:r>
              <a:rPr lang="da-DK" b="1" dirty="0"/>
              <a:t>26. november</a:t>
            </a:r>
            <a:r>
              <a:rPr lang="da-DK" dirty="0"/>
              <a:t>: TR-møde (mandag)</a:t>
            </a:r>
          </a:p>
          <a:p>
            <a:r>
              <a:rPr lang="da-DK" b="1" dirty="0"/>
              <a:t>7. december</a:t>
            </a:r>
            <a:r>
              <a:rPr lang="da-DK" dirty="0"/>
              <a:t>: TR og AMR-møde, julefrokost (mandag)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5A636A3-4586-0190-C25D-77837D2232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5364" y="1153299"/>
            <a:ext cx="5777087" cy="5006384"/>
          </a:xfrm>
        </p:spPr>
        <p:txBody>
          <a:bodyPr/>
          <a:lstStyle/>
          <a:p>
            <a:r>
              <a:rPr lang="da-DK" b="1" dirty="0"/>
              <a:t>Andre vigtige datoer 2026</a:t>
            </a:r>
          </a:p>
          <a:p>
            <a:endParaRPr lang="da-DK" b="1" dirty="0"/>
          </a:p>
          <a:p>
            <a:r>
              <a:rPr lang="da-DK" b="1" dirty="0"/>
              <a:t>28. januar: </a:t>
            </a:r>
            <a:r>
              <a:rPr lang="da-DK" dirty="0"/>
              <a:t>Unge workshop </a:t>
            </a:r>
          </a:p>
          <a:p>
            <a:r>
              <a:rPr lang="da-DK" b="1" dirty="0"/>
              <a:t>16. april: </a:t>
            </a:r>
            <a:r>
              <a:rPr lang="da-DK" dirty="0"/>
              <a:t>Magt og Etik temadag kursus</a:t>
            </a:r>
          </a:p>
          <a:p>
            <a:r>
              <a:rPr lang="da-DK" b="1" dirty="0"/>
              <a:t>5. september: </a:t>
            </a:r>
            <a:r>
              <a:rPr lang="da-DK" dirty="0"/>
              <a:t>Nyt Socialtur </a:t>
            </a:r>
            <a:endParaRPr lang="da-DK" b="1" dirty="0"/>
          </a:p>
          <a:p>
            <a:r>
              <a:rPr lang="da-DK" b="1" dirty="0"/>
              <a:t>10. september:</a:t>
            </a:r>
            <a:r>
              <a:rPr lang="da-DK" dirty="0"/>
              <a:t> Generalforsamling</a:t>
            </a:r>
          </a:p>
          <a:p>
            <a:r>
              <a:rPr lang="da-DK" b="1" dirty="0"/>
              <a:t>11 -13. november: </a:t>
            </a:r>
            <a:r>
              <a:rPr lang="da-DK" dirty="0"/>
              <a:t>Kongres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5527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4CC21-D937-AD6C-4D7D-EB1251C8E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Dagens program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C6E38F-EAF6-5F6A-8C74-B42FCE68E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9:00 -12:00</a:t>
            </a:r>
          </a:p>
          <a:p>
            <a:r>
              <a:rPr lang="en-US" sz="2000" b="1" dirty="0" err="1"/>
              <a:t>Nyt</a:t>
            </a:r>
            <a:r>
              <a:rPr lang="en-US" sz="2000" b="1" dirty="0"/>
              <a:t> </a:t>
            </a:r>
            <a:r>
              <a:rPr lang="en-US" sz="2000" b="1" dirty="0" err="1"/>
              <a:t>fra</a:t>
            </a:r>
            <a:r>
              <a:rPr lang="en-US" sz="2000" b="1" dirty="0"/>
              <a:t> </a:t>
            </a:r>
            <a:r>
              <a:rPr lang="en-US" sz="2000" b="1" dirty="0" err="1"/>
              <a:t>Kredskontoret</a:t>
            </a:r>
            <a:endParaRPr lang="en-US" sz="2000" b="1" dirty="0"/>
          </a:p>
          <a:p>
            <a:r>
              <a:rPr lang="en-US" sz="2000" b="1" dirty="0"/>
              <a:t>En </a:t>
            </a:r>
            <a:r>
              <a:rPr lang="en-US" sz="2000" b="1" dirty="0" err="1"/>
              <a:t>fremtid</a:t>
            </a:r>
            <a:r>
              <a:rPr lang="en-US" sz="2000" b="1" dirty="0"/>
              <a:t> </a:t>
            </a:r>
            <a:r>
              <a:rPr lang="en-US" sz="2000" b="1" dirty="0" err="1"/>
              <a:t>på</a:t>
            </a:r>
            <a:r>
              <a:rPr lang="en-US" sz="2000" b="1" dirty="0"/>
              <a:t> </a:t>
            </a:r>
            <a:r>
              <a:rPr lang="en-US" sz="2000" b="1" dirty="0" err="1"/>
              <a:t>fuldtid</a:t>
            </a:r>
            <a:r>
              <a:rPr lang="en-US" sz="2000" b="1" dirty="0"/>
              <a:t> </a:t>
            </a:r>
          </a:p>
          <a:p>
            <a:r>
              <a:rPr lang="en-US" sz="2000" b="1" dirty="0" err="1"/>
              <a:t>Kommune</a:t>
            </a:r>
            <a:r>
              <a:rPr lang="en-US" sz="2000" b="1" dirty="0"/>
              <a:t> og </a:t>
            </a:r>
            <a:r>
              <a:rPr lang="en-US" sz="2000" b="1" dirty="0" err="1"/>
              <a:t>regionsråds</a:t>
            </a:r>
            <a:r>
              <a:rPr lang="en-US" sz="2000" b="1" dirty="0"/>
              <a:t> </a:t>
            </a:r>
            <a:r>
              <a:rPr lang="en-US" sz="2000" b="1" dirty="0" err="1"/>
              <a:t>valg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AMR </a:t>
            </a:r>
            <a:r>
              <a:rPr lang="en-US" sz="2000" b="1" dirty="0" err="1"/>
              <a:t>runde</a:t>
            </a:r>
            <a:endParaRPr lang="en-US" sz="2000" b="1" dirty="0"/>
          </a:p>
          <a:p>
            <a:r>
              <a:rPr lang="en-US" sz="2000" b="1" dirty="0" err="1"/>
              <a:t>Evaluering</a:t>
            </a:r>
            <a:r>
              <a:rPr lang="en-US" sz="2000" b="1" dirty="0"/>
              <a:t> </a:t>
            </a:r>
            <a:r>
              <a:rPr lang="en-US" sz="2000" b="1" dirty="0" err="1"/>
              <a:t>af</a:t>
            </a:r>
            <a:r>
              <a:rPr lang="en-US" sz="2000" b="1" dirty="0"/>
              <a:t> </a:t>
            </a:r>
            <a:r>
              <a:rPr lang="en-US" sz="2000" b="1" dirty="0" err="1"/>
              <a:t>Triodagen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foråret</a:t>
            </a:r>
            <a:r>
              <a:rPr lang="en-US" sz="2000" b="1" dirty="0"/>
              <a:t>.</a:t>
            </a:r>
          </a:p>
          <a:p>
            <a:r>
              <a:rPr lang="en-US" sz="2000" b="1" dirty="0" err="1"/>
              <a:t>Næste</a:t>
            </a:r>
            <a:r>
              <a:rPr lang="en-US" sz="2000" b="1" dirty="0"/>
              <a:t> </a:t>
            </a:r>
            <a:r>
              <a:rPr lang="en-US" sz="2000" b="1" dirty="0" err="1"/>
              <a:t>møde</a:t>
            </a:r>
            <a:r>
              <a:rPr lang="en-US" sz="2000" b="1" dirty="0"/>
              <a:t> </a:t>
            </a:r>
            <a:r>
              <a:rPr lang="en-US" sz="2000" b="1" dirty="0" err="1"/>
              <a:t>dato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577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A2FC7-44F1-30DE-254C-EEB826B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7E2E3-4F12-C024-8AB3-6001EE2ED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Nyt fra kredskontoret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79CADCDD-23BC-9152-8170-5008CB6B3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46" y="1357275"/>
            <a:ext cx="6726100" cy="50063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Ny administrativ medarbejder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Syge- og tjenstlige samtaler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Unge workshop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Deltid EU dom - </a:t>
            </a:r>
            <a:r>
              <a:rPr lang="da-DK" dirty="0">
                <a:hlinkClick r:id="rId3"/>
              </a:rPr>
              <a:t>Deltid og merarbejde</a:t>
            </a:r>
            <a:r>
              <a:rPr lang="da-DK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Arbejdsmiljørepræsentant hos Socialpædagogerne</a:t>
            </a: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400"/>
              </a:lnSpc>
              <a:buNone/>
            </a:pP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AutoNum type="alphaLcPeriod"/>
            </a:pPr>
            <a:endParaRPr lang="da-DK" dirty="0"/>
          </a:p>
          <a:p>
            <a:pPr marL="457200" indent="-457200">
              <a:buAutoNum type="alphaLcPeriod"/>
            </a:pPr>
            <a:endParaRPr lang="da-DK" dirty="0"/>
          </a:p>
          <a:p>
            <a:pPr marL="457200" indent="-457200">
              <a:buAutoNum type="alphaLcPeriod"/>
            </a:pPr>
            <a:endParaRPr lang="da-DK" dirty="0"/>
          </a:p>
        </p:txBody>
      </p:sp>
      <p:pic>
        <p:nvPicPr>
          <p:cNvPr id="8" name="Pladsholder til billede 3">
            <a:extLst>
              <a:ext uri="{FF2B5EF4-FFF2-40B4-BE49-F238E27FC236}">
                <a16:creationId xmlns:a16="http://schemas.microsoft.com/office/drawing/2014/main" id="{251BD747-3202-4989-B9C2-8C83D476D0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6160" r="6160"/>
          <a:stretch/>
        </p:blipFill>
        <p:spPr>
          <a:xfrm>
            <a:off x="7177088" y="-20638"/>
            <a:ext cx="5056187" cy="6919913"/>
          </a:xfrm>
        </p:spPr>
      </p:pic>
    </p:spTree>
    <p:extLst>
      <p:ext uri="{BB962C8B-B14F-4D97-AF65-F5344CB8AC3E}">
        <p14:creationId xmlns:p14="http://schemas.microsoft.com/office/powerpoint/2010/main" val="298718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5A5A3-18F0-1926-6CA3-5A3EDEFFC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CCD03-4576-526B-8519-650FEE8F8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Nyt fra kredskontoret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61EACC75-5F3B-B56A-F671-7D8B1E0F4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46" y="1357275"/>
            <a:ext cx="6726100" cy="5006385"/>
          </a:xfrm>
        </p:spPr>
        <p:txBody>
          <a:bodyPr/>
          <a:lstStyle/>
          <a:p>
            <a:pPr marL="457200">
              <a:lnSpc>
                <a:spcPts val="1400"/>
              </a:lnSpc>
              <a:buNone/>
            </a:pP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dirty="0"/>
          </a:p>
          <a:p>
            <a:r>
              <a:rPr lang="da-DK" b="1" dirty="0"/>
              <a:t>Arrangementer:</a:t>
            </a:r>
          </a:p>
          <a:p>
            <a:br>
              <a:rPr lang="da-DK" dirty="0"/>
            </a:br>
            <a:r>
              <a:rPr lang="da-DK" dirty="0"/>
              <a:t> - Cafemødet i aften – Sorg ved Christina Sonne fra </a:t>
            </a:r>
            <a:r>
              <a:rPr lang="da-DK" dirty="0" err="1"/>
              <a:t>Røbo</a:t>
            </a:r>
            <a:endParaRPr lang="da-DK" dirty="0"/>
          </a:p>
          <a:p>
            <a:br>
              <a:rPr lang="da-DK" dirty="0"/>
            </a:br>
            <a:r>
              <a:rPr lang="da-DK" dirty="0"/>
              <a:t> - Kunstig intelligens 6. november. Ander Bæk </a:t>
            </a:r>
          </a:p>
          <a:p>
            <a:br>
              <a:rPr lang="da-DK" dirty="0"/>
            </a:br>
            <a:r>
              <a:rPr lang="da-DK" dirty="0"/>
              <a:t>- Ekstra Cafemøder i november – Mellem stolen, Bi+ personers trivsel - Mio Birk (ekstern) </a:t>
            </a:r>
          </a:p>
          <a:p>
            <a:pPr marL="457200" indent="-457200">
              <a:buAutoNum type="alphaLcPeriod"/>
            </a:pPr>
            <a:endParaRPr lang="da-DK" dirty="0"/>
          </a:p>
          <a:p>
            <a:pPr marL="457200" indent="-457200">
              <a:buAutoNum type="alphaLcPeriod"/>
            </a:pPr>
            <a:endParaRPr lang="da-DK" dirty="0"/>
          </a:p>
          <a:p>
            <a:pPr marL="457200" indent="-457200">
              <a:buAutoNum type="alphaLcPeriod"/>
            </a:pPr>
            <a:endParaRPr lang="da-DK" dirty="0"/>
          </a:p>
        </p:txBody>
      </p:sp>
      <p:pic>
        <p:nvPicPr>
          <p:cNvPr id="8" name="Pladsholder til billede 3">
            <a:extLst>
              <a:ext uri="{FF2B5EF4-FFF2-40B4-BE49-F238E27FC236}">
                <a16:creationId xmlns:a16="http://schemas.microsoft.com/office/drawing/2014/main" id="{C8EC654A-BDF6-94EE-B176-5CD51D2E2B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6160" r="6160"/>
          <a:stretch/>
        </p:blipFill>
        <p:spPr>
          <a:xfrm>
            <a:off x="7177088" y="-20638"/>
            <a:ext cx="5056187" cy="6919913"/>
          </a:xfrm>
        </p:spPr>
      </p:pic>
    </p:spTree>
    <p:extLst>
      <p:ext uri="{BB962C8B-B14F-4D97-AF65-F5344CB8AC3E}">
        <p14:creationId xmlns:p14="http://schemas.microsoft.com/office/powerpoint/2010/main" val="385424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4FE2F-0621-2495-0777-9DF9CCBBE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3">
            <a:extLst>
              <a:ext uri="{FF2B5EF4-FFF2-40B4-BE49-F238E27FC236}">
                <a16:creationId xmlns:a16="http://schemas.microsoft.com/office/drawing/2014/main" id="{19380457-8A11-EDB8-457E-5AC324FF3F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4" r="25644"/>
          <a:stretch/>
        </p:blipFill>
        <p:spPr>
          <a:xfrm>
            <a:off x="7177088" y="-20638"/>
            <a:ext cx="5056187" cy="6919913"/>
          </a:xfr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14744A8-0C01-3431-BABF-F42B50B20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85" y="551135"/>
            <a:ext cx="8333999" cy="794907"/>
          </a:xfrm>
        </p:spPr>
        <p:txBody>
          <a:bodyPr wrap="square" anchor="t">
            <a:normAutofit fontScale="90000"/>
          </a:bodyPr>
          <a:lstStyle/>
          <a:p>
            <a:r>
              <a:rPr lang="en-US" dirty="0"/>
              <a:t>En </a:t>
            </a:r>
            <a:r>
              <a:rPr lang="en-US" dirty="0" err="1"/>
              <a:t>fremtid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fuldtid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DA4062E-CC77-9724-52C4-45385FDCEED5}"/>
              </a:ext>
            </a:extLst>
          </p:cNvPr>
          <p:cNvSpPr txBox="1"/>
          <p:nvPr/>
        </p:nvSpPr>
        <p:spPr>
          <a:xfrm>
            <a:off x="692785" y="1346042"/>
            <a:ext cx="6111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Flere op i tid –flere på fuldtid</a:t>
            </a:r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F19E04"/>
                </a:solidFill>
                <a:latin typeface="Wingdings" panose="05000000000000000000" pitchFamily="2" charset="2"/>
              </a:rPr>
              <a:t>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Flere timer til faste medarbejdere</a:t>
            </a:r>
          </a:p>
          <a:p>
            <a:r>
              <a:rPr lang="da-DK" sz="1800" b="0" i="0" u="none" strike="noStrike" baseline="0" dirty="0">
                <a:solidFill>
                  <a:srgbClr val="F19E04"/>
                </a:solidFill>
                <a:latin typeface="Wingdings" panose="05000000000000000000" pitchFamily="2" charset="2"/>
              </a:rPr>
              <a:t>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Rekruttering og tilknytning</a:t>
            </a:r>
          </a:p>
          <a:p>
            <a:r>
              <a:rPr lang="da-DK" sz="1800" b="0" i="0" u="none" strike="noStrike" baseline="0" dirty="0">
                <a:solidFill>
                  <a:srgbClr val="F19E04"/>
                </a:solidFill>
                <a:latin typeface="Wingdings" panose="05000000000000000000" pitchFamily="2" charset="2"/>
              </a:rPr>
              <a:t>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Arbejdsmiljø og kontinuitet</a:t>
            </a:r>
          </a:p>
          <a:p>
            <a:r>
              <a:rPr lang="da-DK" sz="1800" b="0" i="0" u="none" strike="noStrike" baseline="0" dirty="0">
                <a:solidFill>
                  <a:srgbClr val="F19E04"/>
                </a:solidFill>
                <a:latin typeface="Wingdings" panose="05000000000000000000" pitchFamily="2" charset="2"/>
              </a:rPr>
              <a:t>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Faglighed og uddannelse</a:t>
            </a:r>
          </a:p>
          <a:p>
            <a:r>
              <a:rPr lang="da-DK" sz="1800" b="0" i="0" u="none" strike="noStrike" baseline="0" dirty="0">
                <a:solidFill>
                  <a:srgbClr val="F19E04"/>
                </a:solidFill>
                <a:latin typeface="Wingdings" panose="05000000000000000000" pitchFamily="2" charset="2"/>
              </a:rPr>
              <a:t>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Livsindkomst og ligestilling</a:t>
            </a:r>
          </a:p>
          <a:p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fælles indsats</a:t>
            </a:r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F19E04"/>
                </a:solidFill>
                <a:latin typeface="Wingdings" panose="05000000000000000000" pitchFamily="2" charset="2"/>
              </a:rPr>
              <a:t>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Fælles ansvar</a:t>
            </a:r>
          </a:p>
          <a:p>
            <a:r>
              <a:rPr lang="da-DK" sz="1800" b="0" i="0" u="none" strike="noStrike" baseline="0" dirty="0">
                <a:solidFill>
                  <a:srgbClr val="F19E04"/>
                </a:solidFill>
                <a:latin typeface="Wingdings" panose="05000000000000000000" pitchFamily="2" charset="2"/>
              </a:rPr>
              <a:t>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Lokaleløsninger –reelle effekter</a:t>
            </a:r>
          </a:p>
        </p:txBody>
      </p:sp>
    </p:spTree>
    <p:extLst>
      <p:ext uri="{BB962C8B-B14F-4D97-AF65-F5344CB8AC3E}">
        <p14:creationId xmlns:p14="http://schemas.microsoft.com/office/powerpoint/2010/main" val="198104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78311-90D0-76FE-0D0D-3A8DA5C34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">
            <a:extLst>
              <a:ext uri="{FF2B5EF4-FFF2-40B4-BE49-F238E27FC236}">
                <a16:creationId xmlns:a16="http://schemas.microsoft.com/office/drawing/2014/main" id="{9C56B4CD-479A-7D07-E8E5-8CC1CFE1B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2834" y="0"/>
            <a:ext cx="3769442" cy="2397917"/>
          </a:xfrm>
          <a:prstGeom prst="rect">
            <a:avLst/>
          </a:prstGeom>
        </p:spPr>
      </p:pic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82DD6099-ADD3-F941-5927-9C0D5414C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5515" y="1007087"/>
            <a:ext cx="610852" cy="863415"/>
          </a:xfrm>
          <a:prstGeom prst="rect">
            <a:avLst/>
          </a:prstGeom>
        </p:spPr>
      </p:pic>
      <p:sp>
        <p:nvSpPr>
          <p:cNvPr id="4" name="Shape 3">
            <a:extLst>
              <a:ext uri="{FF2B5EF4-FFF2-40B4-BE49-F238E27FC236}">
                <a16:creationId xmlns:a16="http://schemas.microsoft.com/office/drawing/2014/main" id="{5B692DFD-6F05-CF75-1600-D3CB7053E87B}"/>
              </a:ext>
            </a:extLst>
          </p:cNvPr>
          <p:cNvSpPr/>
          <p:nvPr/>
        </p:nvSpPr>
        <p:spPr>
          <a:xfrm>
            <a:off x="3835727" y="1653521"/>
            <a:ext cx="4520302" cy="2297010"/>
          </a:xfrm>
          <a:prstGeom prst="roundRect">
            <a:avLst>
              <a:gd name="adj" fmla="val 2810"/>
            </a:avLst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en-GB" sz="1155"/>
          </a:p>
        </p:txBody>
      </p:sp>
      <p:pic>
        <p:nvPicPr>
          <p:cNvPr id="5" name="Image 9" descr=" ">
            <a:extLst>
              <a:ext uri="{FF2B5EF4-FFF2-40B4-BE49-F238E27FC236}">
                <a16:creationId xmlns:a16="http://schemas.microsoft.com/office/drawing/2014/main" id="{610967B7-229C-2867-D611-74405CD46A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1991" y="641452"/>
            <a:ext cx="1094327" cy="1199366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:a16="http://schemas.microsoft.com/office/drawing/2014/main" id="{0075D9B8-C1A9-E34C-1B2E-91EE19C48853}"/>
              </a:ext>
            </a:extLst>
          </p:cNvPr>
          <p:cNvSpPr/>
          <p:nvPr/>
        </p:nvSpPr>
        <p:spPr>
          <a:xfrm>
            <a:off x="3835728" y="364459"/>
            <a:ext cx="3266019" cy="146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70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Fakta om</a:t>
            </a:r>
            <a:endParaRPr lang="en-US" sz="770" dirty="0">
              <a:latin typeface="Arial" panose="020B0604020202020204" pitchFamily="34" charset="0"/>
              <a:ea typeface="Urbanist Medium" panose="020B0A04040200000203" pitchFamily="34" charset="77"/>
              <a:cs typeface="Arial" panose="020B0604020202020204" pitchFamily="34" charset="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D36B3D77-4549-B76B-20A1-5D185973551D}"/>
              </a:ext>
            </a:extLst>
          </p:cNvPr>
          <p:cNvSpPr/>
          <p:nvPr/>
        </p:nvSpPr>
        <p:spPr>
          <a:xfrm>
            <a:off x="3835727" y="566995"/>
            <a:ext cx="3369186" cy="825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8"/>
              </a:lnSpc>
              <a:buNone/>
            </a:pPr>
            <a:r>
              <a:rPr lang="en-US" sz="2823" b="1" dirty="0" err="1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rPr>
              <a:t>Bornholms</a:t>
            </a:r>
            <a:r>
              <a:rPr lang="en-US" sz="2823" b="1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rPr>
              <a:t> </a:t>
            </a:r>
            <a:br>
              <a:rPr lang="en-US" sz="2823" b="1" dirty="0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rPr>
            </a:br>
            <a:r>
              <a:rPr lang="en-US" sz="2823" b="1" dirty="0" err="1">
                <a:solidFill>
                  <a:srgbClr val="FFFFFF">
                    <a:alpha val="100000"/>
                  </a:srgbClr>
                </a:solidFill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rPr>
              <a:t>Regionskommune</a:t>
            </a:r>
            <a:endParaRPr lang="en-US" sz="2823" b="1" dirty="0">
              <a:latin typeface="Arial" panose="020B0604020202020204" pitchFamily="34" charset="0"/>
              <a:ea typeface="Urbanist SemiBold" panose="020B0A04040200000203" pitchFamily="34" charset="77"/>
              <a:cs typeface="Arial" panose="020B060402020202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5546D3B9-5B5B-5E35-C905-07CE1C08B72F}"/>
              </a:ext>
            </a:extLst>
          </p:cNvPr>
          <p:cNvSpPr/>
          <p:nvPr/>
        </p:nvSpPr>
        <p:spPr>
          <a:xfrm>
            <a:off x="3998621" y="1750358"/>
            <a:ext cx="2020987" cy="223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96"/>
              </a:lnSpc>
              <a:buNone/>
            </a:pPr>
            <a:r>
              <a:rPr lang="en-US" sz="1283" b="1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rPr>
              <a:t>Faglighed</a:t>
            </a:r>
            <a:r>
              <a:rPr lang="en-US" sz="1283" b="1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1283" b="1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rPr>
              <a:t>forandrer</a:t>
            </a:r>
            <a:r>
              <a:rPr lang="en-US" sz="1283" b="1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rPr>
              <a:t> liv</a:t>
            </a:r>
            <a:endParaRPr lang="en-US" sz="1283" b="1" dirty="0">
              <a:latin typeface="Arial" panose="020B0604020202020204" pitchFamily="34" charset="0"/>
              <a:ea typeface="Urbanist Black" panose="020B0A04040200000203" pitchFamily="34" charset="77"/>
              <a:cs typeface="Arial" panose="020B0604020202020204" pitchFamily="34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327B2B70-681F-511F-483E-E642EDB30B4C}"/>
              </a:ext>
            </a:extLst>
          </p:cNvPr>
          <p:cNvSpPr/>
          <p:nvPr/>
        </p:nvSpPr>
        <p:spPr>
          <a:xfrm>
            <a:off x="3998621" y="2011592"/>
            <a:ext cx="2769193" cy="17774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Bef>
                <a:spcPts val="770"/>
              </a:spcBef>
            </a:pPr>
            <a:r>
              <a:rPr lang="da-DK" sz="706" dirty="0"/>
              <a:t>Fagligheden er udfordret på de sociale tilbud i landets kommuner. Under halvdelen af medarbejderne er uddannede socialpædagoger. Og det går desværre den forkerte vej.</a:t>
            </a:r>
          </a:p>
          <a:p>
            <a:pPr>
              <a:spcBef>
                <a:spcPts val="770"/>
              </a:spcBef>
            </a:pPr>
            <a:r>
              <a:rPr lang="da-DK" sz="706" dirty="0"/>
              <a:t>Vi ved, at andelen af socialpædagoger har betydning for borgerne: På botilbud til voksne med handicap og i socialpsykiatrien, hvor der er en højere andel socialpædagoger, trives borgerne bedre, der er færre indlæggelser i psykiatrien, og flere er i beskæftigelse. Anbragte børn trives og klarer sig bedre i folkeskolen, og sygefraværet og personaleomsætningen på tilbud til både børn og voksne er lavere.</a:t>
            </a:r>
          </a:p>
          <a:p>
            <a:pPr>
              <a:spcBef>
                <a:spcPts val="770"/>
              </a:spcBef>
            </a:pPr>
            <a:r>
              <a:rPr lang="da-DK" sz="706" dirty="0"/>
              <a:t>Dét er faglighed, som forandrer liv. Og samtidig det bedste værn mod, at borgernes problemer vokser sig så store, at udgifterne eksploderer.</a:t>
            </a:r>
          </a:p>
          <a:p>
            <a:pPr>
              <a:spcBef>
                <a:spcPts val="770"/>
              </a:spcBef>
            </a:pPr>
            <a:r>
              <a:rPr lang="da-DK" sz="706" dirty="0"/>
              <a:t>Vi skal have flere uddannede socialpædagoger på de sociale tilbud. Vi har mange bud på løsninger, og vi vil meget gerne bidrage til arbejdet. Se mere om os her: </a:t>
            </a:r>
            <a:r>
              <a:rPr lang="da-DK" sz="706" u="sng" dirty="0">
                <a:hlinkClick r:id="rId8"/>
              </a:rPr>
              <a:t>sl.dk/kv25</a:t>
            </a:r>
            <a:endParaRPr lang="da-DK" sz="706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3B16E702-7CA7-C8F0-C048-76806E40ED4A}"/>
              </a:ext>
            </a:extLst>
          </p:cNvPr>
          <p:cNvSpPr/>
          <p:nvPr/>
        </p:nvSpPr>
        <p:spPr>
          <a:xfrm>
            <a:off x="7028461" y="1992675"/>
            <a:ext cx="1327567" cy="162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8"/>
              </a:lnSpc>
              <a:buNone/>
            </a:pPr>
            <a:r>
              <a:rPr lang="en-US" sz="770" b="1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rPr>
              <a:t>Færre socialpædagoger</a:t>
            </a:r>
            <a:endParaRPr lang="en-US" sz="770" b="1" dirty="0">
              <a:latin typeface="Arial" panose="020B0604020202020204" pitchFamily="34" charset="0"/>
              <a:ea typeface="Urbanist Black" panose="020B0A04040200000203" pitchFamily="34" charset="77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9F0A40-90CB-44C8-0145-7BCD8E05162B}"/>
              </a:ext>
            </a:extLst>
          </p:cNvPr>
          <p:cNvGrpSpPr/>
          <p:nvPr/>
        </p:nvGrpSpPr>
        <p:grpSpPr>
          <a:xfrm>
            <a:off x="7028461" y="2145807"/>
            <a:ext cx="1311294" cy="810166"/>
            <a:chOff x="4976057" y="3397719"/>
            <a:chExt cx="2043736" cy="1262697"/>
          </a:xfrm>
        </p:grpSpPr>
        <p:sp>
          <p:nvSpPr>
            <p:cNvPr id="12" name="Shape 7">
              <a:extLst>
                <a:ext uri="{FF2B5EF4-FFF2-40B4-BE49-F238E27FC236}">
                  <a16:creationId xmlns:a16="http://schemas.microsoft.com/office/drawing/2014/main" id="{088D6BE8-F4A7-178B-2F62-43896439C9FA}"/>
                </a:ext>
              </a:extLst>
            </p:cNvPr>
            <p:cNvSpPr/>
            <p:nvPr/>
          </p:nvSpPr>
          <p:spPr>
            <a:xfrm>
              <a:off x="4976057" y="3397719"/>
              <a:ext cx="1789857" cy="1180651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13" name="Shape 8">
              <a:extLst>
                <a:ext uri="{FF2B5EF4-FFF2-40B4-BE49-F238E27FC236}">
                  <a16:creationId xmlns:a16="http://schemas.microsoft.com/office/drawing/2014/main" id="{BA669F27-7ADE-D1FD-F457-2F91C6F3E9C4}"/>
                </a:ext>
              </a:extLst>
            </p:cNvPr>
            <p:cNvSpPr/>
            <p:nvPr/>
          </p:nvSpPr>
          <p:spPr>
            <a:xfrm>
              <a:off x="4976057" y="3397719"/>
              <a:ext cx="1789857" cy="710930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14" name="Shape 9">
              <a:extLst>
                <a:ext uri="{FF2B5EF4-FFF2-40B4-BE49-F238E27FC236}">
                  <a16:creationId xmlns:a16="http://schemas.microsoft.com/office/drawing/2014/main" id="{88F2D6C4-2319-71EC-6EDD-39A8A384D413}"/>
                </a:ext>
              </a:extLst>
            </p:cNvPr>
            <p:cNvSpPr/>
            <p:nvPr/>
          </p:nvSpPr>
          <p:spPr>
            <a:xfrm>
              <a:off x="4976057" y="3600842"/>
              <a:ext cx="507761" cy="507807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15" name="Text 10">
              <a:extLst>
                <a:ext uri="{FF2B5EF4-FFF2-40B4-BE49-F238E27FC236}">
                  <a16:creationId xmlns:a16="http://schemas.microsoft.com/office/drawing/2014/main" id="{891DECF5-4F0D-AB41-52AC-2C785DFA917E}"/>
                </a:ext>
              </a:extLst>
            </p:cNvPr>
            <p:cNvSpPr/>
            <p:nvPr/>
          </p:nvSpPr>
          <p:spPr>
            <a:xfrm>
              <a:off x="4976057" y="3600842"/>
              <a:ext cx="592388" cy="490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96"/>
                </a:lnSpc>
                <a:buNone/>
              </a:pPr>
              <a:r>
                <a:rPr lang="en-US" sz="1283" b="1" dirty="0">
                  <a:solidFill>
                    <a:srgbClr val="D70043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47%</a:t>
              </a:r>
              <a:endParaRPr lang="en-US" sz="1283" b="1" dirty="0"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16" name="Shape 11">
              <a:extLst>
                <a:ext uri="{FF2B5EF4-FFF2-40B4-BE49-F238E27FC236}">
                  <a16:creationId xmlns:a16="http://schemas.microsoft.com/office/drawing/2014/main" id="{7C804477-12B7-5F9A-010B-9BF75E14D0A5}"/>
                </a:ext>
              </a:extLst>
            </p:cNvPr>
            <p:cNvSpPr/>
            <p:nvPr/>
          </p:nvSpPr>
          <p:spPr>
            <a:xfrm>
              <a:off x="4976057" y="3956307"/>
              <a:ext cx="406209" cy="152342"/>
            </a:xfrm>
            <a:prstGeom prst="roundRect">
              <a:avLst>
                <a:gd name="adj" fmla="val 834318"/>
              </a:avLst>
            </a:prstGeom>
            <a:solidFill>
              <a:srgbClr val="F3EFE9">
                <a:alpha val="100000"/>
              </a:srgbClr>
            </a:solidFill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17" name="Text 12">
              <a:extLst>
                <a:ext uri="{FF2B5EF4-FFF2-40B4-BE49-F238E27FC236}">
                  <a16:creationId xmlns:a16="http://schemas.microsoft.com/office/drawing/2014/main" id="{A21DC843-0EB0-6ACD-2A9C-17B6D7C7B6EC}"/>
                </a:ext>
              </a:extLst>
            </p:cNvPr>
            <p:cNvSpPr/>
            <p:nvPr/>
          </p:nvSpPr>
          <p:spPr>
            <a:xfrm>
              <a:off x="5077609" y="3993971"/>
              <a:ext cx="236955" cy="135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513"/>
                </a:lnSpc>
                <a:buNone/>
              </a:pPr>
              <a:r>
                <a:rPr lang="en-US" sz="513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2021</a:t>
              </a:r>
              <a:endParaRPr lang="en-US" sz="513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18" name="Shape 13">
              <a:extLst>
                <a:ext uri="{FF2B5EF4-FFF2-40B4-BE49-F238E27FC236}">
                  <a16:creationId xmlns:a16="http://schemas.microsoft.com/office/drawing/2014/main" id="{3FBC2C7B-4733-E78F-0DBC-79CCD12C6369}"/>
                </a:ext>
              </a:extLst>
            </p:cNvPr>
            <p:cNvSpPr/>
            <p:nvPr/>
          </p:nvSpPr>
          <p:spPr>
            <a:xfrm>
              <a:off x="5915415" y="3397719"/>
              <a:ext cx="850500" cy="710930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19" name="Text 14">
              <a:extLst>
                <a:ext uri="{FF2B5EF4-FFF2-40B4-BE49-F238E27FC236}">
                  <a16:creationId xmlns:a16="http://schemas.microsoft.com/office/drawing/2014/main" id="{95F1DF51-6175-6995-AE0A-680C4362A642}"/>
                </a:ext>
              </a:extLst>
            </p:cNvPr>
            <p:cNvSpPr/>
            <p:nvPr/>
          </p:nvSpPr>
          <p:spPr>
            <a:xfrm>
              <a:off x="5915414" y="3397719"/>
              <a:ext cx="1104379" cy="78710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3234"/>
                </a:lnSpc>
                <a:buNone/>
              </a:pPr>
              <a:r>
                <a:rPr lang="en-US" sz="2310" b="1" dirty="0">
                  <a:solidFill>
                    <a:srgbClr val="D70043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48%</a:t>
              </a:r>
              <a:endParaRPr lang="en-US" sz="2310" b="1" dirty="0"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20" name="Shape 15">
              <a:extLst>
                <a:ext uri="{FF2B5EF4-FFF2-40B4-BE49-F238E27FC236}">
                  <a16:creationId xmlns:a16="http://schemas.microsoft.com/office/drawing/2014/main" id="{8B849CB6-B0CA-8571-B46C-E19A35631144}"/>
                </a:ext>
              </a:extLst>
            </p:cNvPr>
            <p:cNvSpPr/>
            <p:nvPr/>
          </p:nvSpPr>
          <p:spPr>
            <a:xfrm>
              <a:off x="5915415" y="3956307"/>
              <a:ext cx="431597" cy="152342"/>
            </a:xfrm>
            <a:prstGeom prst="roundRect">
              <a:avLst>
                <a:gd name="adj" fmla="val 834318"/>
              </a:avLst>
            </a:prstGeom>
            <a:solidFill>
              <a:srgbClr val="F3EFE9">
                <a:alpha val="100000"/>
              </a:srgbClr>
            </a:solidFill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21" name="Text 16">
              <a:extLst>
                <a:ext uri="{FF2B5EF4-FFF2-40B4-BE49-F238E27FC236}">
                  <a16:creationId xmlns:a16="http://schemas.microsoft.com/office/drawing/2014/main" id="{CAF772E2-9E87-FE54-7244-6F4113EDA454}"/>
                </a:ext>
              </a:extLst>
            </p:cNvPr>
            <p:cNvSpPr/>
            <p:nvPr/>
          </p:nvSpPr>
          <p:spPr>
            <a:xfrm>
              <a:off x="6016967" y="3993971"/>
              <a:ext cx="262343" cy="135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513"/>
                </a:lnSpc>
                <a:buNone/>
              </a:pPr>
              <a:r>
                <a:rPr lang="en-US" sz="513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2024</a:t>
              </a:r>
              <a:endParaRPr lang="en-US" sz="513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22" name="Text 17">
              <a:extLst>
                <a:ext uri="{FF2B5EF4-FFF2-40B4-BE49-F238E27FC236}">
                  <a16:creationId xmlns:a16="http://schemas.microsoft.com/office/drawing/2014/main" id="{0E0805E4-E488-EBD0-070D-683C7F946E2C}"/>
                </a:ext>
              </a:extLst>
            </p:cNvPr>
            <p:cNvSpPr/>
            <p:nvPr/>
          </p:nvSpPr>
          <p:spPr>
            <a:xfrm>
              <a:off x="4976057" y="4203390"/>
              <a:ext cx="1827939" cy="45702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Af de ansatte er uddannede socialpædagoger på kommunens tilbud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til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voksne</a:t>
              </a:r>
              <a:endParaRPr lang="en-US" sz="577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pic>
          <p:nvPicPr>
            <p:cNvPr id="23" name="Image 8">
              <a:extLst>
                <a:ext uri="{FF2B5EF4-FFF2-40B4-BE49-F238E27FC236}">
                  <a16:creationId xmlns:a16="http://schemas.microsoft.com/office/drawing/2014/main" id="{2986F7A2-8924-C433-9D4F-3CE4DE5C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577897" y="3724405"/>
              <a:ext cx="215798" cy="10789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BD4269-A6A3-CB30-CF10-DE3807B68603}"/>
              </a:ext>
            </a:extLst>
          </p:cNvPr>
          <p:cNvGrpSpPr/>
          <p:nvPr/>
        </p:nvGrpSpPr>
        <p:grpSpPr>
          <a:xfrm>
            <a:off x="7028462" y="3051690"/>
            <a:ext cx="1246137" cy="810166"/>
            <a:chOff x="4976057" y="3397719"/>
            <a:chExt cx="1942186" cy="1262697"/>
          </a:xfrm>
        </p:grpSpPr>
        <p:sp>
          <p:nvSpPr>
            <p:cNvPr id="26" name="Shape 7">
              <a:extLst>
                <a:ext uri="{FF2B5EF4-FFF2-40B4-BE49-F238E27FC236}">
                  <a16:creationId xmlns:a16="http://schemas.microsoft.com/office/drawing/2014/main" id="{4CCD6701-73F6-3A2A-8A96-2AF0A63898F6}"/>
                </a:ext>
              </a:extLst>
            </p:cNvPr>
            <p:cNvSpPr/>
            <p:nvPr/>
          </p:nvSpPr>
          <p:spPr>
            <a:xfrm>
              <a:off x="4976057" y="3397719"/>
              <a:ext cx="1789857" cy="1180651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27" name="Shape 8">
              <a:extLst>
                <a:ext uri="{FF2B5EF4-FFF2-40B4-BE49-F238E27FC236}">
                  <a16:creationId xmlns:a16="http://schemas.microsoft.com/office/drawing/2014/main" id="{5C56D018-C27F-7507-7437-5BDE59FD1352}"/>
                </a:ext>
              </a:extLst>
            </p:cNvPr>
            <p:cNvSpPr/>
            <p:nvPr/>
          </p:nvSpPr>
          <p:spPr>
            <a:xfrm>
              <a:off x="4976057" y="3397719"/>
              <a:ext cx="1789857" cy="710930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28" name="Shape 9">
              <a:extLst>
                <a:ext uri="{FF2B5EF4-FFF2-40B4-BE49-F238E27FC236}">
                  <a16:creationId xmlns:a16="http://schemas.microsoft.com/office/drawing/2014/main" id="{7E0526C9-8F19-CF47-7B1B-51FC52D61AD2}"/>
                </a:ext>
              </a:extLst>
            </p:cNvPr>
            <p:cNvSpPr/>
            <p:nvPr/>
          </p:nvSpPr>
          <p:spPr>
            <a:xfrm>
              <a:off x="4976057" y="3600842"/>
              <a:ext cx="507761" cy="507807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29" name="Text 10">
              <a:extLst>
                <a:ext uri="{FF2B5EF4-FFF2-40B4-BE49-F238E27FC236}">
                  <a16:creationId xmlns:a16="http://schemas.microsoft.com/office/drawing/2014/main" id="{482BA6AD-3462-6D21-F3BC-A94303F5B942}"/>
                </a:ext>
              </a:extLst>
            </p:cNvPr>
            <p:cNvSpPr/>
            <p:nvPr/>
          </p:nvSpPr>
          <p:spPr>
            <a:xfrm>
              <a:off x="4976057" y="3600842"/>
              <a:ext cx="592388" cy="490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96"/>
                </a:lnSpc>
                <a:buNone/>
              </a:pPr>
              <a:r>
                <a:rPr lang="en-US" sz="1283" b="1" dirty="0">
                  <a:solidFill>
                    <a:srgbClr val="D70043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26%</a:t>
              </a:r>
              <a:endParaRPr lang="en-US" sz="1283" b="1" dirty="0"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30" name="Shape 11">
              <a:extLst>
                <a:ext uri="{FF2B5EF4-FFF2-40B4-BE49-F238E27FC236}">
                  <a16:creationId xmlns:a16="http://schemas.microsoft.com/office/drawing/2014/main" id="{45C53673-5269-04B0-F03E-90AAB02FE854}"/>
                </a:ext>
              </a:extLst>
            </p:cNvPr>
            <p:cNvSpPr/>
            <p:nvPr/>
          </p:nvSpPr>
          <p:spPr>
            <a:xfrm>
              <a:off x="4976057" y="3956307"/>
              <a:ext cx="406209" cy="152342"/>
            </a:xfrm>
            <a:prstGeom prst="roundRect">
              <a:avLst>
                <a:gd name="adj" fmla="val 834318"/>
              </a:avLst>
            </a:prstGeom>
            <a:solidFill>
              <a:srgbClr val="F3EFE9">
                <a:alpha val="100000"/>
              </a:srgbClr>
            </a:solidFill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31" name="Text 12">
              <a:extLst>
                <a:ext uri="{FF2B5EF4-FFF2-40B4-BE49-F238E27FC236}">
                  <a16:creationId xmlns:a16="http://schemas.microsoft.com/office/drawing/2014/main" id="{9FA9FDEE-10AA-AD5D-8496-AF87522A7745}"/>
                </a:ext>
              </a:extLst>
            </p:cNvPr>
            <p:cNvSpPr/>
            <p:nvPr/>
          </p:nvSpPr>
          <p:spPr>
            <a:xfrm>
              <a:off x="5077609" y="3993971"/>
              <a:ext cx="236955" cy="135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513"/>
                </a:lnSpc>
                <a:buNone/>
              </a:pPr>
              <a:r>
                <a:rPr lang="en-US" sz="513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2021</a:t>
              </a:r>
              <a:endParaRPr lang="en-US" sz="513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32" name="Shape 13">
              <a:extLst>
                <a:ext uri="{FF2B5EF4-FFF2-40B4-BE49-F238E27FC236}">
                  <a16:creationId xmlns:a16="http://schemas.microsoft.com/office/drawing/2014/main" id="{FEC383F8-137D-B3C5-BE19-497B34710F6F}"/>
                </a:ext>
              </a:extLst>
            </p:cNvPr>
            <p:cNvSpPr/>
            <p:nvPr/>
          </p:nvSpPr>
          <p:spPr>
            <a:xfrm>
              <a:off x="5915415" y="3397719"/>
              <a:ext cx="850500" cy="710930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33" name="Text 14">
              <a:extLst>
                <a:ext uri="{FF2B5EF4-FFF2-40B4-BE49-F238E27FC236}">
                  <a16:creationId xmlns:a16="http://schemas.microsoft.com/office/drawing/2014/main" id="{842BEECD-CA48-459D-5AAA-B7B6F1180A32}"/>
                </a:ext>
              </a:extLst>
            </p:cNvPr>
            <p:cNvSpPr/>
            <p:nvPr/>
          </p:nvSpPr>
          <p:spPr>
            <a:xfrm>
              <a:off x="5915415" y="3397719"/>
              <a:ext cx="1002828" cy="78710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3234"/>
                </a:lnSpc>
                <a:buNone/>
              </a:pPr>
              <a:r>
                <a:rPr lang="en-US" sz="2310" b="1" dirty="0">
                  <a:solidFill>
                    <a:srgbClr val="D70043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24%</a:t>
              </a:r>
              <a:endParaRPr lang="en-US" sz="2310" b="1" dirty="0"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34" name="Shape 15">
              <a:extLst>
                <a:ext uri="{FF2B5EF4-FFF2-40B4-BE49-F238E27FC236}">
                  <a16:creationId xmlns:a16="http://schemas.microsoft.com/office/drawing/2014/main" id="{64647F16-C652-2E8C-222A-55998D627C8C}"/>
                </a:ext>
              </a:extLst>
            </p:cNvPr>
            <p:cNvSpPr/>
            <p:nvPr/>
          </p:nvSpPr>
          <p:spPr>
            <a:xfrm>
              <a:off x="5915415" y="3956307"/>
              <a:ext cx="431597" cy="152342"/>
            </a:xfrm>
            <a:prstGeom prst="roundRect">
              <a:avLst>
                <a:gd name="adj" fmla="val 834318"/>
              </a:avLst>
            </a:prstGeom>
            <a:solidFill>
              <a:srgbClr val="F3EFE9">
                <a:alpha val="100000"/>
              </a:srgbClr>
            </a:solidFill>
            <a:ln/>
          </p:spPr>
          <p:txBody>
            <a:bodyPr/>
            <a:lstStyle/>
            <a:p>
              <a:endParaRPr lang="en-GB" sz="1155">
                <a:latin typeface="+mj-lt"/>
              </a:endParaRPr>
            </a:p>
          </p:txBody>
        </p:sp>
        <p:sp>
          <p:nvSpPr>
            <p:cNvPr id="35" name="Text 16">
              <a:extLst>
                <a:ext uri="{FF2B5EF4-FFF2-40B4-BE49-F238E27FC236}">
                  <a16:creationId xmlns:a16="http://schemas.microsoft.com/office/drawing/2014/main" id="{F9482E11-6827-14E2-D7E4-893649E903BC}"/>
                </a:ext>
              </a:extLst>
            </p:cNvPr>
            <p:cNvSpPr/>
            <p:nvPr/>
          </p:nvSpPr>
          <p:spPr>
            <a:xfrm>
              <a:off x="6016967" y="3993971"/>
              <a:ext cx="262343" cy="135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513"/>
                </a:lnSpc>
                <a:buNone/>
              </a:pPr>
              <a:r>
                <a:rPr lang="en-US" sz="513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2024</a:t>
              </a:r>
              <a:endParaRPr lang="en-US" sz="513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36" name="Text 17">
              <a:extLst>
                <a:ext uri="{FF2B5EF4-FFF2-40B4-BE49-F238E27FC236}">
                  <a16:creationId xmlns:a16="http://schemas.microsoft.com/office/drawing/2014/main" id="{FC04FAB3-81D4-BA5D-5C7D-A523A82AD9BA}"/>
                </a:ext>
              </a:extLst>
            </p:cNvPr>
            <p:cNvSpPr/>
            <p:nvPr/>
          </p:nvSpPr>
          <p:spPr>
            <a:xfrm>
              <a:off x="4976057" y="4203390"/>
              <a:ext cx="1827939" cy="45702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Af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de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ansatte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er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ufaglærte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på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kommunens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tilbud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til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voksne</a:t>
              </a:r>
              <a:endParaRPr lang="en-US" sz="577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pic>
          <p:nvPicPr>
            <p:cNvPr id="37" name="Image 8">
              <a:extLst>
                <a:ext uri="{FF2B5EF4-FFF2-40B4-BE49-F238E27FC236}">
                  <a16:creationId xmlns:a16="http://schemas.microsoft.com/office/drawing/2014/main" id="{3475B2D2-2070-824B-2484-DF2E5FA3A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577897" y="3724405"/>
              <a:ext cx="215798" cy="107899"/>
            </a:xfrm>
            <a:prstGeom prst="rect">
              <a:avLst/>
            </a:prstGeom>
          </p:spPr>
        </p:pic>
      </p:grpSp>
      <p:sp>
        <p:nvSpPr>
          <p:cNvPr id="38" name="Shape 29">
            <a:extLst>
              <a:ext uri="{FF2B5EF4-FFF2-40B4-BE49-F238E27FC236}">
                <a16:creationId xmlns:a16="http://schemas.microsoft.com/office/drawing/2014/main" id="{D87B53E7-B792-5BBF-B2EC-01349DB43CFD}"/>
              </a:ext>
            </a:extLst>
          </p:cNvPr>
          <p:cNvSpPr/>
          <p:nvPr/>
        </p:nvSpPr>
        <p:spPr>
          <a:xfrm>
            <a:off x="5350640" y="4069770"/>
            <a:ext cx="3005390" cy="2468064"/>
          </a:xfrm>
          <a:prstGeom prst="roundRect">
            <a:avLst>
              <a:gd name="adj" fmla="val 2615"/>
            </a:avLst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en-GB" sz="1155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0A0F55-D0FE-800C-A3B3-081CDEBED77C}"/>
              </a:ext>
            </a:extLst>
          </p:cNvPr>
          <p:cNvGrpSpPr/>
          <p:nvPr/>
        </p:nvGrpSpPr>
        <p:grpSpPr>
          <a:xfrm>
            <a:off x="3835727" y="4072713"/>
            <a:ext cx="1392742" cy="1172941"/>
            <a:chOff x="253880" y="6347587"/>
            <a:chExt cx="2170678" cy="1828105"/>
          </a:xfrm>
        </p:grpSpPr>
        <p:sp>
          <p:nvSpPr>
            <p:cNvPr id="55" name="Shape 34">
              <a:extLst>
                <a:ext uri="{FF2B5EF4-FFF2-40B4-BE49-F238E27FC236}">
                  <a16:creationId xmlns:a16="http://schemas.microsoft.com/office/drawing/2014/main" id="{F6CEFA0F-6C53-CBA8-0834-5DCF20C74CD8}"/>
                </a:ext>
              </a:extLst>
            </p:cNvPr>
            <p:cNvSpPr/>
            <p:nvPr/>
          </p:nvSpPr>
          <p:spPr>
            <a:xfrm>
              <a:off x="253880" y="6347587"/>
              <a:ext cx="2170678" cy="1828105"/>
            </a:xfrm>
            <a:prstGeom prst="roundRect">
              <a:avLst>
                <a:gd name="adj" fmla="val 5502"/>
              </a:avLst>
            </a:prstGeom>
            <a:noFill/>
            <a:ln w="12700">
              <a:solidFill>
                <a:srgbClr val="D70043"/>
              </a:solidFill>
              <a:prstDash val="solid"/>
            </a:ln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56" name="Text 35">
              <a:extLst>
                <a:ext uri="{FF2B5EF4-FFF2-40B4-BE49-F238E27FC236}">
                  <a16:creationId xmlns:a16="http://schemas.microsoft.com/office/drawing/2014/main" id="{E697F003-DD1C-6889-B456-EF3F8EDB8A71}"/>
                </a:ext>
              </a:extLst>
            </p:cNvPr>
            <p:cNvSpPr/>
            <p:nvPr/>
          </p:nvSpPr>
          <p:spPr>
            <a:xfrm>
              <a:off x="380821" y="6474538"/>
              <a:ext cx="1984499" cy="52473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129"/>
                </a:lnSpc>
                <a:buNone/>
              </a:pPr>
              <a:r>
                <a:rPr lang="en-US" sz="898" b="1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Black" panose="020B0A04040200000203" pitchFamily="34" charset="77"/>
                  <a:cs typeface="Arial" panose="020B0604020202020204" pitchFamily="34" charset="0"/>
                </a:rPr>
                <a:t>Flere børn modtager støtte</a:t>
              </a:r>
              <a:endParaRPr lang="en-US" sz="898" b="1" dirty="0"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57" name="Shape 36">
              <a:extLst>
                <a:ext uri="{FF2B5EF4-FFF2-40B4-BE49-F238E27FC236}">
                  <a16:creationId xmlns:a16="http://schemas.microsoft.com/office/drawing/2014/main" id="{BE3E7E5B-A239-651C-12E3-4C626223F0B6}"/>
                </a:ext>
              </a:extLst>
            </p:cNvPr>
            <p:cNvSpPr/>
            <p:nvPr/>
          </p:nvSpPr>
          <p:spPr>
            <a:xfrm>
              <a:off x="380821" y="7033126"/>
              <a:ext cx="1916798" cy="1028309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58" name="Shape 37">
              <a:extLst>
                <a:ext uri="{FF2B5EF4-FFF2-40B4-BE49-F238E27FC236}">
                  <a16:creationId xmlns:a16="http://schemas.microsoft.com/office/drawing/2014/main" id="{398EF233-39F6-370C-E56E-832BAFB8DB59}"/>
                </a:ext>
              </a:extLst>
            </p:cNvPr>
            <p:cNvSpPr/>
            <p:nvPr/>
          </p:nvSpPr>
          <p:spPr>
            <a:xfrm>
              <a:off x="380821" y="7033126"/>
              <a:ext cx="1916798" cy="1028309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59" name="Shape 38">
              <a:extLst>
                <a:ext uri="{FF2B5EF4-FFF2-40B4-BE49-F238E27FC236}">
                  <a16:creationId xmlns:a16="http://schemas.microsoft.com/office/drawing/2014/main" id="{E0927B2B-F069-5928-C137-7C6C3FA15132}"/>
                </a:ext>
              </a:extLst>
            </p:cNvPr>
            <p:cNvSpPr/>
            <p:nvPr/>
          </p:nvSpPr>
          <p:spPr>
            <a:xfrm>
              <a:off x="380821" y="7033126"/>
              <a:ext cx="1688305" cy="507807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60" name="Shape 39">
              <a:extLst>
                <a:ext uri="{FF2B5EF4-FFF2-40B4-BE49-F238E27FC236}">
                  <a16:creationId xmlns:a16="http://schemas.microsoft.com/office/drawing/2014/main" id="{D40D8273-A7E2-5AC3-3259-E07F360B18E3}"/>
                </a:ext>
              </a:extLst>
            </p:cNvPr>
            <p:cNvSpPr/>
            <p:nvPr/>
          </p:nvSpPr>
          <p:spPr>
            <a:xfrm>
              <a:off x="380821" y="7033126"/>
              <a:ext cx="647395" cy="507807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61" name="Text 40">
              <a:extLst>
                <a:ext uri="{FF2B5EF4-FFF2-40B4-BE49-F238E27FC236}">
                  <a16:creationId xmlns:a16="http://schemas.microsoft.com/office/drawing/2014/main" id="{F66F28B7-A940-2016-1E2B-C67A523D6A5F}"/>
                </a:ext>
              </a:extLst>
            </p:cNvPr>
            <p:cNvSpPr/>
            <p:nvPr/>
          </p:nvSpPr>
          <p:spPr>
            <a:xfrm>
              <a:off x="380820" y="7033127"/>
              <a:ext cx="837805" cy="3000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96"/>
                </a:lnSpc>
                <a:buNone/>
              </a:pPr>
              <a:r>
                <a:rPr lang="en-US" sz="1283" b="1" dirty="0">
                  <a:solidFill>
                    <a:srgbClr val="D70043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577</a:t>
              </a:r>
              <a:endParaRPr lang="en-US" sz="1283" b="1" dirty="0"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62" name="Shape 41">
              <a:extLst>
                <a:ext uri="{FF2B5EF4-FFF2-40B4-BE49-F238E27FC236}">
                  <a16:creationId xmlns:a16="http://schemas.microsoft.com/office/drawing/2014/main" id="{BCC056ED-FE87-A059-F7EE-BE5B8D467E23}"/>
                </a:ext>
              </a:extLst>
            </p:cNvPr>
            <p:cNvSpPr/>
            <p:nvPr/>
          </p:nvSpPr>
          <p:spPr>
            <a:xfrm>
              <a:off x="380821" y="7388591"/>
              <a:ext cx="406209" cy="152342"/>
            </a:xfrm>
            <a:prstGeom prst="roundRect">
              <a:avLst>
                <a:gd name="adj" fmla="val 834318"/>
              </a:avLst>
            </a:prstGeom>
            <a:solidFill>
              <a:srgbClr val="FFFFFF">
                <a:alpha val="100000"/>
              </a:srgbClr>
            </a:solidFill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63" name="Text 42">
              <a:extLst>
                <a:ext uri="{FF2B5EF4-FFF2-40B4-BE49-F238E27FC236}">
                  <a16:creationId xmlns:a16="http://schemas.microsoft.com/office/drawing/2014/main" id="{3BECD8DF-4B1A-38A7-0471-6F7BF5F14C91}"/>
                </a:ext>
              </a:extLst>
            </p:cNvPr>
            <p:cNvSpPr/>
            <p:nvPr/>
          </p:nvSpPr>
          <p:spPr>
            <a:xfrm>
              <a:off x="482373" y="7423607"/>
              <a:ext cx="236955" cy="135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513"/>
                </a:lnSpc>
                <a:buNone/>
              </a:pPr>
              <a:r>
                <a:rPr lang="en-US" sz="513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2021</a:t>
              </a:r>
              <a:endParaRPr lang="en-US" sz="513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64" name="Shape 43">
              <a:extLst>
                <a:ext uri="{FF2B5EF4-FFF2-40B4-BE49-F238E27FC236}">
                  <a16:creationId xmlns:a16="http://schemas.microsoft.com/office/drawing/2014/main" id="{04D05E87-78DA-6438-F82F-D8F2D6DE08B6}"/>
                </a:ext>
              </a:extLst>
            </p:cNvPr>
            <p:cNvSpPr/>
            <p:nvPr/>
          </p:nvSpPr>
          <p:spPr>
            <a:xfrm>
              <a:off x="1447119" y="7033126"/>
              <a:ext cx="622007" cy="507807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65" name="Text 44">
              <a:extLst>
                <a:ext uri="{FF2B5EF4-FFF2-40B4-BE49-F238E27FC236}">
                  <a16:creationId xmlns:a16="http://schemas.microsoft.com/office/drawing/2014/main" id="{D9449F2E-C111-1D26-C3C2-681BB281CF10}"/>
                </a:ext>
              </a:extLst>
            </p:cNvPr>
            <p:cNvSpPr/>
            <p:nvPr/>
          </p:nvSpPr>
          <p:spPr>
            <a:xfrm>
              <a:off x="1447118" y="7033127"/>
              <a:ext cx="761641" cy="33737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96"/>
                </a:lnSpc>
                <a:buNone/>
              </a:pPr>
              <a:r>
                <a:rPr lang="en-US" sz="1283" b="1" dirty="0">
                  <a:solidFill>
                    <a:srgbClr val="D70043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789</a:t>
              </a:r>
              <a:endParaRPr lang="en-US" sz="1283" b="1" dirty="0"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66" name="Shape 45">
              <a:extLst>
                <a:ext uri="{FF2B5EF4-FFF2-40B4-BE49-F238E27FC236}">
                  <a16:creationId xmlns:a16="http://schemas.microsoft.com/office/drawing/2014/main" id="{3A912A3B-E64F-B939-608C-E580879199BC}"/>
                </a:ext>
              </a:extLst>
            </p:cNvPr>
            <p:cNvSpPr/>
            <p:nvPr/>
          </p:nvSpPr>
          <p:spPr>
            <a:xfrm>
              <a:off x="1447119" y="7388591"/>
              <a:ext cx="431597" cy="152342"/>
            </a:xfrm>
            <a:prstGeom prst="roundRect">
              <a:avLst>
                <a:gd name="adj" fmla="val 834318"/>
              </a:avLst>
            </a:prstGeom>
            <a:solidFill>
              <a:srgbClr val="FFFFFF">
                <a:alpha val="100000"/>
              </a:srgbClr>
            </a:solidFill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67" name="Text 46">
              <a:extLst>
                <a:ext uri="{FF2B5EF4-FFF2-40B4-BE49-F238E27FC236}">
                  <a16:creationId xmlns:a16="http://schemas.microsoft.com/office/drawing/2014/main" id="{AF818E54-6C28-DCC1-E19E-9BD16F782631}"/>
                </a:ext>
              </a:extLst>
            </p:cNvPr>
            <p:cNvSpPr/>
            <p:nvPr/>
          </p:nvSpPr>
          <p:spPr>
            <a:xfrm>
              <a:off x="1548671" y="7423607"/>
              <a:ext cx="262343" cy="135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513"/>
                </a:lnSpc>
                <a:buNone/>
              </a:pPr>
              <a:r>
                <a:rPr lang="en-US" sz="513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2024</a:t>
              </a:r>
              <a:endParaRPr lang="en-US" sz="513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68" name="Text 47">
              <a:extLst>
                <a:ext uri="{FF2B5EF4-FFF2-40B4-BE49-F238E27FC236}">
                  <a16:creationId xmlns:a16="http://schemas.microsoft.com/office/drawing/2014/main" id="{89AB2017-D493-16A0-2F02-13608B528AC8}"/>
                </a:ext>
              </a:extLst>
            </p:cNvPr>
            <p:cNvSpPr/>
            <p:nvPr/>
          </p:nvSpPr>
          <p:spPr>
            <a:xfrm>
              <a:off x="380821" y="7642494"/>
              <a:ext cx="1954880" cy="45702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577" b="1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212 flere børn</a:t>
              </a:r>
              <a:endParaRPr lang="en-US" sz="577" b="1" dirty="0"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endParaRPr>
            </a:p>
            <a:p>
              <a:pPr marL="0" indent="0" algn="l">
                <a:buNone/>
              </a:pP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modtager indsatser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efter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</a:t>
              </a:r>
              <a:b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</a:b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Serviceloven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eller Barnets lov</a:t>
              </a:r>
              <a:endParaRPr lang="en-US" sz="577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pic>
          <p:nvPicPr>
            <p:cNvPr id="69" name="Image 8">
              <a:extLst>
                <a:ext uri="{FF2B5EF4-FFF2-40B4-BE49-F238E27FC236}">
                  <a16:creationId xmlns:a16="http://schemas.microsoft.com/office/drawing/2014/main" id="{B8186996-D7B2-5C9C-1FB7-670F04B1F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25279" y="7160182"/>
              <a:ext cx="215798" cy="10789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6FDBDF5-0E86-46FC-866E-7862773C41D8}"/>
              </a:ext>
            </a:extLst>
          </p:cNvPr>
          <p:cNvGrpSpPr/>
          <p:nvPr/>
        </p:nvGrpSpPr>
        <p:grpSpPr>
          <a:xfrm>
            <a:off x="3835727" y="5363440"/>
            <a:ext cx="1392742" cy="1172941"/>
            <a:chOff x="253880" y="6347587"/>
            <a:chExt cx="2170678" cy="1828105"/>
          </a:xfrm>
        </p:grpSpPr>
        <p:sp>
          <p:nvSpPr>
            <p:cNvPr id="71" name="Shape 34">
              <a:extLst>
                <a:ext uri="{FF2B5EF4-FFF2-40B4-BE49-F238E27FC236}">
                  <a16:creationId xmlns:a16="http://schemas.microsoft.com/office/drawing/2014/main" id="{76FFF92D-3737-8D49-987E-8B0520E7384B}"/>
                </a:ext>
              </a:extLst>
            </p:cNvPr>
            <p:cNvSpPr/>
            <p:nvPr/>
          </p:nvSpPr>
          <p:spPr>
            <a:xfrm>
              <a:off x="253880" y="6347587"/>
              <a:ext cx="2170678" cy="1828105"/>
            </a:xfrm>
            <a:prstGeom prst="roundRect">
              <a:avLst>
                <a:gd name="adj" fmla="val 5502"/>
              </a:avLst>
            </a:prstGeom>
            <a:noFill/>
            <a:ln w="12700">
              <a:solidFill>
                <a:srgbClr val="D70043"/>
              </a:solidFill>
              <a:prstDash val="solid"/>
            </a:ln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72" name="Text 35">
              <a:extLst>
                <a:ext uri="{FF2B5EF4-FFF2-40B4-BE49-F238E27FC236}">
                  <a16:creationId xmlns:a16="http://schemas.microsoft.com/office/drawing/2014/main" id="{9701880B-A316-952C-94B6-14F2909DB88C}"/>
                </a:ext>
              </a:extLst>
            </p:cNvPr>
            <p:cNvSpPr/>
            <p:nvPr/>
          </p:nvSpPr>
          <p:spPr>
            <a:xfrm>
              <a:off x="380821" y="6474538"/>
              <a:ext cx="1984499" cy="52473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129"/>
                </a:lnSpc>
                <a:buNone/>
              </a:pPr>
              <a:r>
                <a:rPr lang="en-US" sz="898" b="1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Black" panose="020B0A04040200000203" pitchFamily="34" charset="77"/>
                  <a:cs typeface="Arial" panose="020B0604020202020204" pitchFamily="34" charset="0"/>
                </a:rPr>
                <a:t>Mange </a:t>
              </a:r>
              <a:r>
                <a:rPr lang="en-US" sz="898" b="1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Black" panose="020B0A04040200000203" pitchFamily="34" charset="77"/>
                  <a:cs typeface="Arial" panose="020B0604020202020204" pitchFamily="34" charset="0"/>
                </a:rPr>
                <a:t>voksne</a:t>
              </a:r>
              <a:r>
                <a:rPr lang="en-US" sz="898" b="1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Black" panose="020B0A04040200000203" pitchFamily="34" charset="77"/>
                  <a:cs typeface="Arial" panose="020B0604020202020204" pitchFamily="34" charset="0"/>
                </a:rPr>
                <a:t> med handicap</a:t>
              </a:r>
              <a:endParaRPr lang="en-US" sz="898" b="1" dirty="0"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73" name="Shape 36">
              <a:extLst>
                <a:ext uri="{FF2B5EF4-FFF2-40B4-BE49-F238E27FC236}">
                  <a16:creationId xmlns:a16="http://schemas.microsoft.com/office/drawing/2014/main" id="{61F9A894-0844-5F93-CAF3-FBBACCC39C67}"/>
                </a:ext>
              </a:extLst>
            </p:cNvPr>
            <p:cNvSpPr/>
            <p:nvPr/>
          </p:nvSpPr>
          <p:spPr>
            <a:xfrm>
              <a:off x="380821" y="7033126"/>
              <a:ext cx="1916798" cy="1028309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74" name="Shape 37">
              <a:extLst>
                <a:ext uri="{FF2B5EF4-FFF2-40B4-BE49-F238E27FC236}">
                  <a16:creationId xmlns:a16="http://schemas.microsoft.com/office/drawing/2014/main" id="{1DEFB130-3991-4A29-A597-C5A33F6CD3C9}"/>
                </a:ext>
              </a:extLst>
            </p:cNvPr>
            <p:cNvSpPr/>
            <p:nvPr/>
          </p:nvSpPr>
          <p:spPr>
            <a:xfrm>
              <a:off x="380821" y="7033126"/>
              <a:ext cx="1916798" cy="1028309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75" name="Shape 38">
              <a:extLst>
                <a:ext uri="{FF2B5EF4-FFF2-40B4-BE49-F238E27FC236}">
                  <a16:creationId xmlns:a16="http://schemas.microsoft.com/office/drawing/2014/main" id="{0A8E052F-3038-9AB1-7822-D895F3DBE338}"/>
                </a:ext>
              </a:extLst>
            </p:cNvPr>
            <p:cNvSpPr/>
            <p:nvPr/>
          </p:nvSpPr>
          <p:spPr>
            <a:xfrm>
              <a:off x="380821" y="7033126"/>
              <a:ext cx="1688305" cy="507807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76" name="Shape 39">
              <a:extLst>
                <a:ext uri="{FF2B5EF4-FFF2-40B4-BE49-F238E27FC236}">
                  <a16:creationId xmlns:a16="http://schemas.microsoft.com/office/drawing/2014/main" id="{6508698A-E7AF-7275-CF10-B510979ECF8F}"/>
                </a:ext>
              </a:extLst>
            </p:cNvPr>
            <p:cNvSpPr/>
            <p:nvPr/>
          </p:nvSpPr>
          <p:spPr>
            <a:xfrm>
              <a:off x="380821" y="7033126"/>
              <a:ext cx="647395" cy="507807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77" name="Text 40">
              <a:extLst>
                <a:ext uri="{FF2B5EF4-FFF2-40B4-BE49-F238E27FC236}">
                  <a16:creationId xmlns:a16="http://schemas.microsoft.com/office/drawing/2014/main" id="{EA3E4719-F04F-0CCB-FC98-E858C4A1DE7D}"/>
                </a:ext>
              </a:extLst>
            </p:cNvPr>
            <p:cNvSpPr/>
            <p:nvPr/>
          </p:nvSpPr>
          <p:spPr>
            <a:xfrm>
              <a:off x="380821" y="7033127"/>
              <a:ext cx="774336" cy="3070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96"/>
                </a:lnSpc>
                <a:buNone/>
              </a:pPr>
              <a:r>
                <a:rPr lang="en-US" sz="1283" b="1" dirty="0">
                  <a:solidFill>
                    <a:srgbClr val="D70043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802</a:t>
              </a:r>
              <a:endParaRPr lang="en-US" sz="1283" b="1" dirty="0"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78" name="Shape 41">
              <a:extLst>
                <a:ext uri="{FF2B5EF4-FFF2-40B4-BE49-F238E27FC236}">
                  <a16:creationId xmlns:a16="http://schemas.microsoft.com/office/drawing/2014/main" id="{D78047BA-888C-9BE1-67E0-80829BACD78D}"/>
                </a:ext>
              </a:extLst>
            </p:cNvPr>
            <p:cNvSpPr/>
            <p:nvPr/>
          </p:nvSpPr>
          <p:spPr>
            <a:xfrm>
              <a:off x="380821" y="7388591"/>
              <a:ext cx="406209" cy="152342"/>
            </a:xfrm>
            <a:prstGeom prst="roundRect">
              <a:avLst>
                <a:gd name="adj" fmla="val 834318"/>
              </a:avLst>
            </a:prstGeom>
            <a:solidFill>
              <a:srgbClr val="FFFFFF">
                <a:alpha val="100000"/>
              </a:srgbClr>
            </a:solidFill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79" name="Text 42">
              <a:extLst>
                <a:ext uri="{FF2B5EF4-FFF2-40B4-BE49-F238E27FC236}">
                  <a16:creationId xmlns:a16="http://schemas.microsoft.com/office/drawing/2014/main" id="{B78A70F6-7398-92D1-668C-F404AB4BBDC8}"/>
                </a:ext>
              </a:extLst>
            </p:cNvPr>
            <p:cNvSpPr/>
            <p:nvPr/>
          </p:nvSpPr>
          <p:spPr>
            <a:xfrm>
              <a:off x="482373" y="7423607"/>
              <a:ext cx="236955" cy="135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513"/>
                </a:lnSpc>
                <a:buNone/>
              </a:pPr>
              <a:r>
                <a:rPr lang="en-US" sz="513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2021</a:t>
              </a:r>
              <a:endParaRPr lang="en-US" sz="513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80" name="Shape 43">
              <a:extLst>
                <a:ext uri="{FF2B5EF4-FFF2-40B4-BE49-F238E27FC236}">
                  <a16:creationId xmlns:a16="http://schemas.microsoft.com/office/drawing/2014/main" id="{E5D1941D-9095-9453-84D6-007E4C481191}"/>
                </a:ext>
              </a:extLst>
            </p:cNvPr>
            <p:cNvSpPr/>
            <p:nvPr/>
          </p:nvSpPr>
          <p:spPr>
            <a:xfrm>
              <a:off x="1447119" y="7033126"/>
              <a:ext cx="622007" cy="507807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81" name="Text 44">
              <a:extLst>
                <a:ext uri="{FF2B5EF4-FFF2-40B4-BE49-F238E27FC236}">
                  <a16:creationId xmlns:a16="http://schemas.microsoft.com/office/drawing/2014/main" id="{2C5837FE-17E0-A4B4-D634-A5EB86B6B1E9}"/>
                </a:ext>
              </a:extLst>
            </p:cNvPr>
            <p:cNvSpPr/>
            <p:nvPr/>
          </p:nvSpPr>
          <p:spPr>
            <a:xfrm>
              <a:off x="1447119" y="7033127"/>
              <a:ext cx="761640" cy="33737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796"/>
                </a:lnSpc>
                <a:buNone/>
              </a:pPr>
              <a:r>
                <a:rPr lang="en-US" sz="1283" b="1" dirty="0">
                  <a:solidFill>
                    <a:srgbClr val="D70043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739</a:t>
              </a:r>
              <a:endParaRPr lang="en-US" sz="1283" b="1" dirty="0"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82" name="Shape 45">
              <a:extLst>
                <a:ext uri="{FF2B5EF4-FFF2-40B4-BE49-F238E27FC236}">
                  <a16:creationId xmlns:a16="http://schemas.microsoft.com/office/drawing/2014/main" id="{424F1485-2135-B1D8-03ED-8F17CE78B038}"/>
                </a:ext>
              </a:extLst>
            </p:cNvPr>
            <p:cNvSpPr/>
            <p:nvPr/>
          </p:nvSpPr>
          <p:spPr>
            <a:xfrm>
              <a:off x="1447119" y="7388591"/>
              <a:ext cx="431597" cy="152342"/>
            </a:xfrm>
            <a:prstGeom prst="roundRect">
              <a:avLst>
                <a:gd name="adj" fmla="val 834318"/>
              </a:avLst>
            </a:prstGeom>
            <a:solidFill>
              <a:srgbClr val="FFFFFF">
                <a:alpha val="100000"/>
              </a:srgbClr>
            </a:solidFill>
            <a:ln/>
          </p:spPr>
          <p:txBody>
            <a:bodyPr/>
            <a:lstStyle/>
            <a:p>
              <a:endParaRPr lang="en-GB" sz="1155"/>
            </a:p>
          </p:txBody>
        </p:sp>
        <p:sp>
          <p:nvSpPr>
            <p:cNvPr id="83" name="Text 46">
              <a:extLst>
                <a:ext uri="{FF2B5EF4-FFF2-40B4-BE49-F238E27FC236}">
                  <a16:creationId xmlns:a16="http://schemas.microsoft.com/office/drawing/2014/main" id="{AF0E37BD-447E-E084-C441-6C0C5A12F4A5}"/>
                </a:ext>
              </a:extLst>
            </p:cNvPr>
            <p:cNvSpPr/>
            <p:nvPr/>
          </p:nvSpPr>
          <p:spPr>
            <a:xfrm>
              <a:off x="1548671" y="7423607"/>
              <a:ext cx="262343" cy="1354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513"/>
                </a:lnSpc>
                <a:buNone/>
              </a:pPr>
              <a:r>
                <a:rPr lang="en-US" sz="513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2024</a:t>
              </a:r>
              <a:endParaRPr lang="en-US" sz="513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sp>
          <p:nvSpPr>
            <p:cNvPr id="84" name="Text 47">
              <a:extLst>
                <a:ext uri="{FF2B5EF4-FFF2-40B4-BE49-F238E27FC236}">
                  <a16:creationId xmlns:a16="http://schemas.microsoft.com/office/drawing/2014/main" id="{CB8481FD-D92F-1559-C3F5-BEAE46ADC164}"/>
                </a:ext>
              </a:extLst>
            </p:cNvPr>
            <p:cNvSpPr/>
            <p:nvPr/>
          </p:nvSpPr>
          <p:spPr>
            <a:xfrm>
              <a:off x="380821" y="7642494"/>
              <a:ext cx="1954880" cy="45702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577" b="1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63 </a:t>
              </a:r>
              <a:r>
                <a:rPr lang="en-US" sz="577" b="1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færre</a:t>
              </a:r>
              <a:r>
                <a:rPr lang="en-US" sz="577" b="1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 </a:t>
              </a:r>
              <a:r>
                <a:rPr lang="en-US" sz="577" b="1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SemiBold" panose="020B0A04040200000203" pitchFamily="34" charset="77"/>
                  <a:cs typeface="Arial" panose="020B0604020202020204" pitchFamily="34" charset="0"/>
                </a:rPr>
                <a:t>borgere</a:t>
              </a:r>
              <a:endParaRPr lang="en-US" sz="577" b="1" dirty="0">
                <a:latin typeface="Arial" panose="020B0604020202020204" pitchFamily="34" charset="0"/>
                <a:ea typeface="Urbanist SemiBold" panose="020B0A04040200000203" pitchFamily="34" charset="77"/>
                <a:cs typeface="Arial" panose="020B0604020202020204" pitchFamily="34" charset="0"/>
              </a:endParaRPr>
            </a:p>
            <a:p>
              <a:pPr marL="0" indent="0" algn="l">
                <a:buNone/>
              </a:pP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modtager</a:t>
              </a:r>
              <a:r>
                <a:rPr lang="en-US" sz="577" dirty="0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 </a:t>
              </a:r>
              <a:r>
                <a:rPr lang="en-US" sz="577" dirty="0" err="1">
                  <a:solidFill>
                    <a:srgbClr val="2D2A2B">
                      <a:alpha val="100000"/>
                    </a:srgbClr>
                  </a:solidFill>
                  <a:latin typeface="Arial" panose="020B0604020202020204" pitchFamily="34" charset="0"/>
                  <a:ea typeface="Urbanist Medium" panose="020B0A04040200000203" pitchFamily="34" charset="77"/>
                  <a:cs typeface="Arial" panose="020B0604020202020204" pitchFamily="34" charset="0"/>
                </a:rPr>
                <a:t>handicapydelser</a:t>
              </a:r>
              <a:endParaRPr lang="en-US" sz="577" dirty="0"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endParaRPr>
            </a:p>
          </p:txBody>
        </p:sp>
        <p:pic>
          <p:nvPicPr>
            <p:cNvPr id="85" name="Image 8">
              <a:extLst>
                <a:ext uri="{FF2B5EF4-FFF2-40B4-BE49-F238E27FC236}">
                  <a16:creationId xmlns:a16="http://schemas.microsoft.com/office/drawing/2014/main" id="{91BCFC2D-9E9A-EBE0-CFF5-D195CD42D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25279" y="7160182"/>
              <a:ext cx="215798" cy="107899"/>
            </a:xfrm>
            <a:prstGeom prst="rect">
              <a:avLst/>
            </a:prstGeom>
          </p:spPr>
        </p:pic>
      </p:grpSp>
      <p:pic>
        <p:nvPicPr>
          <p:cNvPr id="101" name="Graphic 100">
            <a:extLst>
              <a:ext uri="{FF2B5EF4-FFF2-40B4-BE49-F238E27FC236}">
                <a16:creationId xmlns:a16="http://schemas.microsoft.com/office/drawing/2014/main" id="{A8692E91-2972-8488-1ECB-DFE648DBA4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8355" y="6639248"/>
            <a:ext cx="1027674" cy="128459"/>
          </a:xfrm>
          <a:prstGeom prst="rect">
            <a:avLst/>
          </a:prstGeom>
        </p:spPr>
      </p:pic>
      <p:sp>
        <p:nvSpPr>
          <p:cNvPr id="102" name="Text 30">
            <a:extLst>
              <a:ext uri="{FF2B5EF4-FFF2-40B4-BE49-F238E27FC236}">
                <a16:creationId xmlns:a16="http://schemas.microsoft.com/office/drawing/2014/main" id="{7CD98C49-BBB4-84E3-4868-4391C6AEE28F}"/>
              </a:ext>
            </a:extLst>
          </p:cNvPr>
          <p:cNvSpPr/>
          <p:nvPr/>
        </p:nvSpPr>
        <p:spPr>
          <a:xfrm>
            <a:off x="5513533" y="4216387"/>
            <a:ext cx="2500419" cy="488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94"/>
              </a:lnSpc>
              <a:buNone/>
            </a:pPr>
            <a:r>
              <a:rPr lang="en-US" sz="1540" b="1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rPr>
              <a:t>Socialområdet er underfinansieret</a:t>
            </a:r>
            <a:endParaRPr lang="en-US" sz="1540" b="1" dirty="0">
              <a:latin typeface="Arial" panose="020B0604020202020204" pitchFamily="34" charset="0"/>
              <a:ea typeface="Urbanist Black" panose="020B0A04040200000203" pitchFamily="34" charset="77"/>
              <a:cs typeface="Arial" panose="020B0604020202020204" pitchFamily="34" charset="0"/>
            </a:endParaRPr>
          </a:p>
        </p:txBody>
      </p:sp>
      <p:sp>
        <p:nvSpPr>
          <p:cNvPr id="103" name="Text 32">
            <a:extLst>
              <a:ext uri="{FF2B5EF4-FFF2-40B4-BE49-F238E27FC236}">
                <a16:creationId xmlns:a16="http://schemas.microsoft.com/office/drawing/2014/main" id="{2F385765-2D9A-1225-9A06-ED6C91F10ADF}"/>
              </a:ext>
            </a:extLst>
          </p:cNvPr>
          <p:cNvSpPr/>
          <p:nvPr/>
        </p:nvSpPr>
        <p:spPr>
          <a:xfrm>
            <a:off x="5505388" y="4686134"/>
            <a:ext cx="2769194" cy="344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Bef>
                <a:spcPts val="257"/>
              </a:spcBef>
            </a:pP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I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perioden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er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udgifterne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til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borgere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steget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med 4.5 pct. Men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budgetterne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er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ikke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fulgt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med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i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tilstrækkeligt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omfang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. I 2024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blev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der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underbudgetteret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med </a:t>
            </a:r>
            <a:r>
              <a:rPr lang="en-US" sz="770" b="1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10 </a:t>
            </a:r>
            <a:r>
              <a:rPr lang="en-US" sz="770" b="1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rPr>
              <a:t>mio</a:t>
            </a:r>
            <a:r>
              <a:rPr lang="en-US" sz="770" b="1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rPr>
              <a:t>. kr</a:t>
            </a:r>
            <a:r>
              <a:rPr lang="en-US" sz="577" b="1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Black" panose="020B0A04040200000203" pitchFamily="34" charset="77"/>
                <a:cs typeface="Arial" panose="020B0604020202020204" pitchFamily="34" charset="0"/>
              </a:rPr>
              <a:t>.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i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257"/>
              </a:spcBef>
            </a:pP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budgettet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ift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. det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faktiske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forbrug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i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regnskabet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.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Grafen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opgjort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</a:t>
            </a:r>
            <a:r>
              <a:rPr lang="en-US" sz="577" dirty="0" err="1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i</a:t>
            </a:r>
            <a:r>
              <a:rPr lang="en-US" sz="577" dirty="0">
                <a:solidFill>
                  <a:srgbClr val="2D2A2B">
                    <a:alpha val="100000"/>
                  </a:srgbClr>
                </a:solidFill>
                <a:latin typeface="Arial" panose="020B0604020202020204" pitchFamily="34" charset="0"/>
                <a:ea typeface="Urbanist Medium" panose="020B0A04040200000203" pitchFamily="34" charset="77"/>
                <a:cs typeface="Arial" panose="020B0604020202020204" pitchFamily="34" charset="0"/>
              </a:rPr>
              <a:t> hele 1.000 kr.</a:t>
            </a:r>
            <a:endParaRPr lang="en-US" sz="577" dirty="0">
              <a:latin typeface="Arial" panose="020B0604020202020204" pitchFamily="34" charset="0"/>
              <a:ea typeface="Urbanist Medium" panose="020B0A04040200000203" pitchFamily="34" charset="77"/>
              <a:cs typeface="Arial" panose="020B0604020202020204" pitchFamily="34" charset="0"/>
            </a:endParaRPr>
          </a:p>
        </p:txBody>
      </p:sp>
      <p:pic>
        <p:nvPicPr>
          <p:cNvPr id="104" name="Image 13">
            <a:extLst>
              <a:ext uri="{FF2B5EF4-FFF2-40B4-BE49-F238E27FC236}">
                <a16:creationId xmlns:a16="http://schemas.microsoft.com/office/drawing/2014/main" id="{C78A5AAB-F3AB-F20A-39F7-903F975765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85288" y="3973648"/>
            <a:ext cx="580408" cy="440680"/>
          </a:xfrm>
          <a:prstGeom prst="rect">
            <a:avLst/>
          </a:prstGeom>
        </p:spPr>
      </p:pic>
      <p:pic>
        <p:nvPicPr>
          <p:cNvPr id="105" name="Image 8">
            <a:extLst>
              <a:ext uri="{FF2B5EF4-FFF2-40B4-BE49-F238E27FC236}">
                <a16:creationId xmlns:a16="http://schemas.microsoft.com/office/drawing/2014/main" id="{6766054E-3612-4D77-B0B1-C9462F4E4F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7515509" y="4212053"/>
            <a:ext cx="138459" cy="69230"/>
          </a:xfrm>
          <a:prstGeom prst="rect">
            <a:avLst/>
          </a:prstGeom>
        </p:spPr>
      </p:pic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8042DFF9-7284-8A95-8D4B-A094651E86D7}"/>
              </a:ext>
            </a:extLst>
          </p:cNvPr>
          <p:cNvGraphicFramePr/>
          <p:nvPr/>
        </p:nvGraphicFramePr>
        <p:xfrm>
          <a:off x="5464665" y="5098458"/>
          <a:ext cx="2769194" cy="137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9" name="Tekstfelt 38">
            <a:extLst>
              <a:ext uri="{FF2B5EF4-FFF2-40B4-BE49-F238E27FC236}">
                <a16:creationId xmlns:a16="http://schemas.microsoft.com/office/drawing/2014/main" id="{5B6B4A17-A758-50FC-A0AF-E18C3B055CDF}"/>
              </a:ext>
            </a:extLst>
          </p:cNvPr>
          <p:cNvSpPr txBox="1"/>
          <p:nvPr/>
        </p:nvSpPr>
        <p:spPr>
          <a:xfrm>
            <a:off x="3784476" y="6640297"/>
            <a:ext cx="3326108" cy="200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706" dirty="0"/>
              <a:t>Kilder: Danmarks Statistik, Kommunernes og Regionernes Løndatakontor &amp; Rambøll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156C0338-0A2F-E6B0-D5C4-8FD017F05570}"/>
              </a:ext>
            </a:extLst>
          </p:cNvPr>
          <p:cNvSpPr txBox="1"/>
          <p:nvPr/>
        </p:nvSpPr>
        <p:spPr>
          <a:xfrm>
            <a:off x="8534400" y="750277"/>
            <a:ext cx="360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- Facebook – benyttes som platform for forskellige info materialer.  </a:t>
            </a:r>
          </a:p>
        </p:txBody>
      </p:sp>
    </p:spTree>
    <p:extLst>
      <p:ext uri="{BB962C8B-B14F-4D97-AF65-F5344CB8AC3E}">
        <p14:creationId xmlns:p14="http://schemas.microsoft.com/office/powerpoint/2010/main" val="125320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 descr="To kopper kaffe på træbord">
            <a:extLst>
              <a:ext uri="{FF2B5EF4-FFF2-40B4-BE49-F238E27FC236}">
                <a16:creationId xmlns:a16="http://schemas.microsoft.com/office/drawing/2014/main" id="{C7EADF4A-98FC-B001-CBEB-335FCA9B3A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131" b="11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71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8BF41-DE1B-B9CF-39B0-6508933A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D9E2D-F425-116E-989D-78AA29C9D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86" y="551135"/>
            <a:ext cx="5716283" cy="590931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Nyt fra AMR gruppen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9D2BFFEC-3971-22CC-0CAB-CCFAD73C1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86" y="1300480"/>
            <a:ext cx="5716283" cy="5006385"/>
          </a:xfrm>
        </p:spPr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AMR byder ind med, hvad der fylder på arbejdspladserne</a:t>
            </a:r>
          </a:p>
          <a:p>
            <a:endParaRPr lang="da-DK" dirty="0"/>
          </a:p>
          <a:p>
            <a:pPr marL="342900" indent="-342900">
              <a:buFontTx/>
              <a:buChar char="-"/>
            </a:pPr>
            <a:r>
              <a:rPr lang="da-DK" dirty="0"/>
              <a:t>Nye AMR </a:t>
            </a:r>
          </a:p>
          <a:p>
            <a:pPr marL="342900" indent="-342900">
              <a:buFontTx/>
              <a:buChar char="-"/>
            </a:pPr>
            <a:endParaRPr lang="da-DK" dirty="0"/>
          </a:p>
        </p:txBody>
      </p:sp>
      <p:pic>
        <p:nvPicPr>
          <p:cNvPr id="8" name="Pladsholder til billede 5">
            <a:extLst>
              <a:ext uri="{FF2B5EF4-FFF2-40B4-BE49-F238E27FC236}">
                <a16:creationId xmlns:a16="http://schemas.microsoft.com/office/drawing/2014/main" id="{5D1EB8F5-9C5C-B30A-1A9C-4F1A504216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667" r="27536" b="-1"/>
          <a:stretch/>
        </p:blipFill>
        <p:spPr>
          <a:xfrm>
            <a:off x="7177361" y="-21021"/>
            <a:ext cx="5056680" cy="6921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13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40B29-574D-172F-56B2-8C0CAC0D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3A569-C965-3E19-12F6-F9095248D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8716" y="551135"/>
            <a:ext cx="7038753" cy="1588127"/>
          </a:xfrm>
        </p:spPr>
        <p:txBody>
          <a:bodyPr/>
          <a:lstStyle/>
          <a:p>
            <a:r>
              <a:rPr lang="da-DK" dirty="0"/>
              <a:t>Evaluering af TRIO-dag 7. maj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95F396D9-B1F3-438E-DDEC-40FAE1A5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7289" y="3518118"/>
            <a:ext cx="7038753" cy="3572198"/>
          </a:xfrm>
        </p:spPr>
        <p:txBody>
          <a:bodyPr/>
          <a:lstStyle/>
          <a:p>
            <a:r>
              <a:rPr lang="da-DK" sz="3200" b="1" dirty="0"/>
              <a:t>OG samtale omkring ideer for triodagen 2026!</a:t>
            </a:r>
          </a:p>
        </p:txBody>
      </p:sp>
    </p:spTree>
    <p:extLst>
      <p:ext uri="{BB962C8B-B14F-4D97-AF65-F5344CB8AC3E}">
        <p14:creationId xmlns:p14="http://schemas.microsoft.com/office/powerpoint/2010/main" val="30085927"/>
      </p:ext>
    </p:extLst>
  </p:cSld>
  <p:clrMapOvr>
    <a:masterClrMapping/>
  </p:clrMapOvr>
</p:sld>
</file>

<file path=ppt/theme/theme1.xml><?xml version="1.0" encoding="utf-8"?>
<a:theme xmlns:a="http://schemas.openxmlformats.org/drawingml/2006/main" name="01 Forside">
  <a:themeElements>
    <a:clrScheme name="Socialpædagogerne 2024">
      <a:dk1>
        <a:srgbClr val="2C2A2B"/>
      </a:dk1>
      <a:lt1>
        <a:srgbClr val="FFFFFF"/>
      </a:lt1>
      <a:dk2>
        <a:srgbClr val="D70043"/>
      </a:dk2>
      <a:lt2>
        <a:srgbClr val="F3EFE9"/>
      </a:lt2>
      <a:accent1>
        <a:srgbClr val="700023"/>
      </a:accent1>
      <a:accent2>
        <a:srgbClr val="076469"/>
      </a:accent2>
      <a:accent3>
        <a:srgbClr val="FCEBEB"/>
      </a:accent3>
      <a:accent4>
        <a:srgbClr val="D5E6F8"/>
      </a:accent4>
      <a:accent5>
        <a:srgbClr val="CEE3DF"/>
      </a:accent5>
      <a:accent6>
        <a:srgbClr val="6F7076"/>
      </a:accent6>
      <a:hlink>
        <a:srgbClr val="D60042"/>
      </a:hlink>
      <a:folHlink>
        <a:srgbClr val="70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 1 slides" id="{A00F2B1A-5D8D-4708-9B30-661006F47CF8}" vid="{87D6027B-1311-44D5-90A8-A186EBFE1FDD}"/>
    </a:ext>
  </a:extLst>
</a:theme>
</file>

<file path=ppt/theme/theme2.xml><?xml version="1.0" encoding="utf-8"?>
<a:theme xmlns:a="http://schemas.openxmlformats.org/drawingml/2006/main" name="04 Contentslides">
  <a:themeElements>
    <a:clrScheme name="Socialpædagogerne 2024">
      <a:dk1>
        <a:srgbClr val="2C2A2B"/>
      </a:dk1>
      <a:lt1>
        <a:srgbClr val="FFFFFF"/>
      </a:lt1>
      <a:dk2>
        <a:srgbClr val="D70043"/>
      </a:dk2>
      <a:lt2>
        <a:srgbClr val="F3EFE9"/>
      </a:lt2>
      <a:accent1>
        <a:srgbClr val="700023"/>
      </a:accent1>
      <a:accent2>
        <a:srgbClr val="076469"/>
      </a:accent2>
      <a:accent3>
        <a:srgbClr val="FCEBEB"/>
      </a:accent3>
      <a:accent4>
        <a:srgbClr val="D5E6F8"/>
      </a:accent4>
      <a:accent5>
        <a:srgbClr val="CEE3DF"/>
      </a:accent5>
      <a:accent6>
        <a:srgbClr val="6F7076"/>
      </a:accent6>
      <a:hlink>
        <a:srgbClr val="D60042"/>
      </a:hlink>
      <a:folHlink>
        <a:srgbClr val="70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ul 1 slides" id="{A00F2B1A-5D8D-4708-9B30-661006F47CF8}" vid="{16AB551E-A020-41D9-8D2E-70040081071E}"/>
    </a:ext>
  </a:extLst>
</a:theme>
</file>

<file path=ppt/theme/theme3.xml><?xml version="1.0" encoding="utf-8"?>
<a:theme xmlns:a="http://schemas.openxmlformats.org/drawingml/2006/main" name="03 Agenda">
  <a:themeElements>
    <a:clrScheme name="Socialpædagogerne 2024">
      <a:dk1>
        <a:srgbClr val="2C2A2B"/>
      </a:dk1>
      <a:lt1>
        <a:srgbClr val="FFFFFF"/>
      </a:lt1>
      <a:dk2>
        <a:srgbClr val="D70043"/>
      </a:dk2>
      <a:lt2>
        <a:srgbClr val="F3EFE9"/>
      </a:lt2>
      <a:accent1>
        <a:srgbClr val="700023"/>
      </a:accent1>
      <a:accent2>
        <a:srgbClr val="076469"/>
      </a:accent2>
      <a:accent3>
        <a:srgbClr val="FCEBEB"/>
      </a:accent3>
      <a:accent4>
        <a:srgbClr val="D5E6F8"/>
      </a:accent4>
      <a:accent5>
        <a:srgbClr val="CEE3DF"/>
      </a:accent5>
      <a:accent6>
        <a:srgbClr val="6F7076"/>
      </a:accent6>
      <a:hlink>
        <a:srgbClr val="D60042"/>
      </a:hlink>
      <a:folHlink>
        <a:srgbClr val="70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 1 slides" id="{A00F2B1A-5D8D-4708-9B30-661006F47CF8}" vid="{72AD63BC-73E3-4FC4-A1E0-938948B558F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1A8F63ED6A143AB57987A1C7CD5CB" ma:contentTypeVersion="13" ma:contentTypeDescription="Create a new document." ma:contentTypeScope="" ma:versionID="b58775293fc07a8571f9f02629bbdab1">
  <xsd:schema xmlns:xsd="http://www.w3.org/2001/XMLSchema" xmlns:xs="http://www.w3.org/2001/XMLSchema" xmlns:p="http://schemas.microsoft.com/office/2006/metadata/properties" xmlns:ns2="c21b23e9-e882-411d-8b52-b6df0eacc60f" xmlns:ns3="2de15023-09d3-4ed5-89b7-161bbed7aeee" targetNamespace="http://schemas.microsoft.com/office/2006/metadata/properties" ma:root="true" ma:fieldsID="aaa83d2ffc3033ebaa1edd63b2e20bcc" ns2:_="" ns3:_="">
    <xsd:import namespace="c21b23e9-e882-411d-8b52-b6df0eacc60f"/>
    <xsd:import namespace="2de15023-09d3-4ed5-89b7-161bbed7a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b23e9-e882-411d-8b52-b6df0eacc6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65dca48-114e-4252-8d21-924f2fd769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15023-09d3-4ed5-89b7-161bbed7aee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61db4e1-050a-42dd-ac0f-bda1db35ef18}" ma:internalName="TaxCatchAll" ma:showField="CatchAllData" ma:web="2de15023-09d3-4ed5-89b7-161bbed7ae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b23e9-e882-411d-8b52-b6df0eacc60f">
      <Terms xmlns="http://schemas.microsoft.com/office/infopath/2007/PartnerControls"/>
    </lcf76f155ced4ddcb4097134ff3c332f>
    <TaxCatchAll xmlns="2de15023-09d3-4ed5-89b7-161bbed7aeee" xsi:nil="true"/>
  </documentManagement>
</p:properties>
</file>

<file path=customXml/itemProps1.xml><?xml version="1.0" encoding="utf-8"?>
<ds:datastoreItem xmlns:ds="http://schemas.openxmlformats.org/officeDocument/2006/customXml" ds:itemID="{7CB1AF1A-A918-4792-A302-5220AEE89841}"/>
</file>

<file path=customXml/itemProps2.xml><?xml version="1.0" encoding="utf-8"?>
<ds:datastoreItem xmlns:ds="http://schemas.openxmlformats.org/officeDocument/2006/customXml" ds:itemID="{30F59DB8-7A69-4E79-8529-645C6B25A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5636F8-4DBB-4F9B-B1BC-5D1A6C8CCD18}">
  <ds:schemaRefs>
    <ds:schemaRef ds:uri="http://schemas.microsoft.com/office/2006/metadata/properties"/>
    <ds:schemaRef ds:uri="http://schemas.microsoft.com/office/infopath/2007/PartnerControls"/>
    <ds:schemaRef ds:uri="c21b23e9-e882-411d-8b52-b6df0eacc60f"/>
    <ds:schemaRef ds:uri="2de15023-09d3-4ed5-89b7-161bbed7ae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741</Words>
  <Application>Microsoft Office PowerPoint</Application>
  <PresentationFormat>Widescreen</PresentationFormat>
  <Paragraphs>122</Paragraphs>
  <Slides>10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10</vt:i4>
      </vt:variant>
    </vt:vector>
  </HeadingPairs>
  <TitlesOfParts>
    <vt:vector size="20" baseType="lpstr">
      <vt:lpstr>Aptos</vt:lpstr>
      <vt:lpstr>Arial</vt:lpstr>
      <vt:lpstr>Avenir Next LT Pro</vt:lpstr>
      <vt:lpstr>Avenir Next LT Pro Demi</vt:lpstr>
      <vt:lpstr>Calibri</vt:lpstr>
      <vt:lpstr>Wingdings</vt:lpstr>
      <vt:lpstr>01 Forside</vt:lpstr>
      <vt:lpstr>04 Contentslides</vt:lpstr>
      <vt:lpstr>03 Agenda</vt:lpstr>
      <vt:lpstr>Office Theme</vt:lpstr>
      <vt:lpstr>PowerPoint-præsentation</vt:lpstr>
      <vt:lpstr>Dagens program</vt:lpstr>
      <vt:lpstr>Nyt fra kredskontoret</vt:lpstr>
      <vt:lpstr>Nyt fra kredskontoret</vt:lpstr>
      <vt:lpstr>En fremtid på fuldtid.    </vt:lpstr>
      <vt:lpstr>PowerPoint-præsentation</vt:lpstr>
      <vt:lpstr>PowerPoint-præsentation</vt:lpstr>
      <vt:lpstr>Nyt fra AMR gruppen</vt:lpstr>
      <vt:lpstr>Evaluering af TRIO-dag 7. maj</vt:lpstr>
      <vt:lpstr>TR og AMR-møder 2026</vt:lpstr>
    </vt:vector>
  </TitlesOfParts>
  <Company>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Cecilie Thøgersen</dc:creator>
  <cp:lastModifiedBy>Tina Kofoed Menzel</cp:lastModifiedBy>
  <cp:revision>8</cp:revision>
  <cp:lastPrinted>2024-12-11T10:53:26Z</cp:lastPrinted>
  <dcterms:created xsi:type="dcterms:W3CDTF">2024-11-25T10:25:41Z</dcterms:created>
  <dcterms:modified xsi:type="dcterms:W3CDTF">2025-10-26T08:58:57Z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0x0101004621A8F63ED6A143AB57987A1C7CD5CB</vt:lpwstr>
  </property>
  <property fmtid="{D5CDD505-2E9C-101B-9397-08002B2CF9AE}" pid="3" name="MediaServiceImageTags">
    <vt:lpwstr/>
  </property>
</Properties>
</file>