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1522" autoAdjust="0"/>
  </p:normalViewPr>
  <p:slideViewPr>
    <p:cSldViewPr snapToGrid="0">
      <p:cViewPr varScale="1">
        <p:scale>
          <a:sx n="64" d="100"/>
          <a:sy n="64" d="100"/>
        </p:scale>
        <p:origin x="21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7B117-B3EC-41D5-8120-019D41762265}" type="datetimeFigureOut">
              <a:rPr lang="da-DK" smtClean="0"/>
              <a:t>30-05-2024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323C8-25C9-4B56-BA03-468DF3342DAD}" type="slidenum">
              <a:rPr lang="da-DK" smtClean="0"/>
              <a:t>‹nr.›</a:t>
            </a:fld>
            <a:endParaRPr lang="da-DK"/>
          </a:p>
        </p:txBody>
      </p:sp>
    </p:spTree>
    <p:extLst>
      <p:ext uri="{BB962C8B-B14F-4D97-AF65-F5344CB8AC3E}">
        <p14:creationId xmlns:p14="http://schemas.microsoft.com/office/powerpoint/2010/main" val="12086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cialpaedagogen.sl.dk/arkiv/2023/02/faa-nu-tjekket-den-loensedde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cialpaedagogen.sl.dk/arkiv/2023/01/kollegerne-skal-have-den-loen-de-har-krav-pa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ew.officeapps.live.com/op/view.aspx?src=https%3A%2F%2Fsl.dk%2Fmedia%2F15414%2F01102023-kommuner-timeloen-maanedsloen-og-aarsloen.docx&amp;wdOrigin=BROWSELI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ydjylland.sl.dk/lo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ydjylland.sl.dk/lo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oenberegner.sl.d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Hej med jer</a:t>
            </a:r>
          </a:p>
          <a:p>
            <a:endParaRPr lang="da-DK" dirty="0"/>
          </a:p>
          <a:p>
            <a:r>
              <a:rPr lang="da-DK" dirty="0"/>
              <a:t>Socialpædagogerne i kreds Sydjylland– altså vores fagforening - har gjort 2024 til løntjekkets år. De har formuleret et slogan der hedder Rette løn til rette tid, hvor visionen er at alle medlemmer får den korrekte løn på det tidspunkt hvor den skal udbetales.</a:t>
            </a:r>
          </a:p>
          <a:p>
            <a:endParaRPr lang="da-DK" dirty="0"/>
          </a:p>
          <a:p>
            <a:r>
              <a:rPr lang="da-DK" dirty="0"/>
              <a:t>Baggrunden for denne vision er en konstatering af at der er for mange eksempler på at medlemmerne ikke får den korrekte løn. Socialpædagogen – vores fagblad kommer ind imellem  med historier om at medlemmer har fået efter reguleret deres løn efter at der er konstateret fejl.</a:t>
            </a:r>
          </a:p>
          <a:p>
            <a:endParaRPr lang="da-DK" dirty="0"/>
          </a:p>
          <a:p>
            <a:r>
              <a:rPr lang="da-DK" dirty="0"/>
              <a:t>Links til artikler:</a:t>
            </a:r>
          </a:p>
          <a:p>
            <a:endParaRPr lang="da-DK" dirty="0"/>
          </a:p>
          <a:p>
            <a:r>
              <a:rPr lang="da-DK" dirty="0">
                <a:hlinkClick r:id="rId3"/>
              </a:rPr>
              <a:t>Få nu tjekket den lønseddel (sl.dk)</a:t>
            </a:r>
            <a:endParaRPr lang="da-DK" dirty="0"/>
          </a:p>
          <a:p>
            <a:endParaRPr lang="da-DK" dirty="0"/>
          </a:p>
          <a:p>
            <a:r>
              <a:rPr lang="da-DK" dirty="0">
                <a:hlinkClick r:id="rId4"/>
              </a:rPr>
              <a:t>Kollegerne skal have den løn, de har krav på (sl.dk)</a:t>
            </a:r>
            <a:endParaRPr lang="da-DK" dirty="0"/>
          </a:p>
          <a:p>
            <a:endParaRPr lang="da-DK" dirty="0"/>
          </a:p>
          <a:p>
            <a:r>
              <a:rPr lang="da-DK" dirty="0"/>
              <a:t>Det er ledelsen og arbejdsgiveren der har ansvaret for at du får den rigtige løn men I Socialpædagogerne mener vi, at det i første omgang er medlemmets eget ansvar at tjekke om lønnen er korrekt. </a:t>
            </a:r>
          </a:p>
          <a:p>
            <a:endParaRPr lang="da-DK" dirty="0"/>
          </a:p>
          <a:p>
            <a:r>
              <a:rPr lang="da-DK" dirty="0"/>
              <a:t>Men det kræver at man også har viden om hvad der er den rigtige løn og kompetencerne til at tjekke lønsedlen. Derfor har jeg som jeres tillidsrepræsentant aftalt med ledelsen at bruge lidt tid på at gennemgå elementerne på lønsedlen  </a:t>
            </a:r>
          </a:p>
        </p:txBody>
      </p:sp>
      <p:sp>
        <p:nvSpPr>
          <p:cNvPr id="4" name="Pladsholder til slidenummer 3"/>
          <p:cNvSpPr>
            <a:spLocks noGrp="1"/>
          </p:cNvSpPr>
          <p:nvPr>
            <p:ph type="sldNum" sz="quarter" idx="5"/>
          </p:nvPr>
        </p:nvSpPr>
        <p:spPr/>
        <p:txBody>
          <a:bodyPr/>
          <a:lstStyle/>
          <a:p>
            <a:fld id="{056323C8-25C9-4B56-BA03-468DF3342DAD}" type="slidenum">
              <a:rPr lang="da-DK" smtClean="0"/>
              <a:t>1</a:t>
            </a:fld>
            <a:endParaRPr lang="da-DK"/>
          </a:p>
        </p:txBody>
      </p:sp>
    </p:spTree>
    <p:extLst>
      <p:ext uri="{BB962C8B-B14F-4D97-AF65-F5344CB8AC3E}">
        <p14:creationId xmlns:p14="http://schemas.microsoft.com/office/powerpoint/2010/main" val="320232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en lille opsamling på det du skal huske:</a:t>
            </a:r>
          </a:p>
          <a:p>
            <a:endParaRPr lang="da-DK" dirty="0"/>
          </a:p>
          <a:p>
            <a:r>
              <a:rPr lang="da-DK" dirty="0"/>
              <a:t>Du har altid ret til at gøre opmærksom på dine ønsker til den kommende arbejdsplan forud for planlægningen. Det er ledelsen der skal sikre dette i  planlægningsproceduren</a:t>
            </a:r>
          </a:p>
          <a:p>
            <a:endParaRPr lang="da-DK" dirty="0"/>
          </a:p>
          <a:p>
            <a:r>
              <a:rPr lang="da-DK" dirty="0"/>
              <a:t>Når du får din nye arbejdsplan for den kommende periode er det vigtigt at du noterer den varslede arbejdstid.</a:t>
            </a:r>
          </a:p>
          <a:p>
            <a:endParaRPr lang="da-DK" dirty="0"/>
          </a:p>
          <a:p>
            <a:r>
              <a:rPr lang="da-DK" dirty="0"/>
              <a:t>For at kunne rekonstruere eventuelle ændringer i din varslede arbejdstid og hvordan ændringerne skal honoreres er man nødt til at vide hvornår man fik ændringen at vide og hvilken ændring der er tale om. Derfor skal du huske at notere disse to forhold.</a:t>
            </a:r>
          </a:p>
          <a:p>
            <a:endParaRPr lang="da-DK" dirty="0"/>
          </a:p>
          <a:p>
            <a:r>
              <a:rPr lang="da-DK" dirty="0"/>
              <a:t>Arbejdstidsreglerne er komplekse og det kan være svært at forstå dem. Alligevel bør du sætte dig ind i dem, så du selv bliver bedre til at kontrollere om du får det du harv krav på.</a:t>
            </a:r>
          </a:p>
          <a:p>
            <a:endParaRPr lang="da-DK" dirty="0"/>
          </a:p>
          <a:p>
            <a:r>
              <a:rPr lang="da-DK" dirty="0"/>
              <a:t>Arbejdspladsen har beskrevet nogle regler for hvornår man kan bytte vagt ved at aftale dette med en kollega og hvilke forhold der ska være til stede for at byttet kan ske. Det er vigtigt at du kender disse regler, så du hverken bryder arbejdstidsreglerne eller bryder de lokale regler</a:t>
            </a:r>
          </a:p>
          <a:p>
            <a:endParaRPr lang="da-DK" dirty="0"/>
          </a:p>
          <a:p>
            <a:r>
              <a:rPr lang="da-DK" dirty="0"/>
              <a:t>Jeg vil altid kunne kontaktes, hvis det er svært  at læse og forstå reglerne. Så henvend dig til mig hvis du er i tvivl – så finder vi ud af det – også hvis jeg ikke ved det på forhånd</a:t>
            </a:r>
          </a:p>
          <a:p>
            <a:endParaRPr lang="da-DK" dirty="0"/>
          </a:p>
          <a:p>
            <a:r>
              <a:rPr lang="da-DK" dirty="0"/>
              <a:t>Arbejdstidsreglerne er både en beskyttelse af dig i et fornuftigt samspil mellem arbejde og familie/fritidsliv, men det er også et ledelsesredskab, der hænger sammen med lederens ret til at bestemme hvornår du skal arbejde. Så selv om lederen formulerer en henvendelse som et spørgsmål du kan sige ja eller nej til, skal ændringen altid opfattes som et pålæg fra lederens side og du skal honoreres efter det arbejdstidsreglerne har fastsat. </a:t>
            </a:r>
          </a:p>
          <a:p>
            <a:endParaRPr lang="da-DK" dirty="0"/>
          </a:p>
          <a:p>
            <a:r>
              <a:rPr lang="da-DK" dirty="0"/>
              <a:t>Det sidste jeg vil sige er en opfordring til at vi sammen er med til at sikre at alle får den rette løn til rette tid</a:t>
            </a:r>
          </a:p>
          <a:p>
            <a:endParaRPr lang="da-DK" dirty="0"/>
          </a:p>
          <a:p>
            <a:r>
              <a:rPr lang="da-DK" dirty="0"/>
              <a:t>Tak </a:t>
            </a:r>
            <a:r>
              <a:rPr lang="da-DK"/>
              <a:t>for ordet</a:t>
            </a:r>
          </a:p>
          <a:p>
            <a:endParaRPr lang="da-DK" dirty="0"/>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12</a:t>
            </a:fld>
            <a:endParaRPr lang="da-DK"/>
          </a:p>
        </p:txBody>
      </p:sp>
    </p:spTree>
    <p:extLst>
      <p:ext uri="{BB962C8B-B14F-4D97-AF65-F5344CB8AC3E}">
        <p14:creationId xmlns:p14="http://schemas.microsoft.com/office/powerpoint/2010/main" val="407141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Vores løn er sammensat af forskellige elementer. Dem vil jeg lige gennemgå her:</a:t>
            </a:r>
          </a:p>
          <a:p>
            <a:endParaRPr lang="da-DK" dirty="0"/>
          </a:p>
          <a:p>
            <a:r>
              <a:rPr lang="da-DK" b="1" dirty="0">
                <a:effectLst>
                  <a:outerShdw blurRad="38100" dist="38100" dir="2700000" algn="tl">
                    <a:srgbClr val="000000">
                      <a:alpha val="43137"/>
                    </a:srgbClr>
                  </a:outerShdw>
                </a:effectLst>
              </a:rPr>
              <a:t>Grundlønnen:</a:t>
            </a:r>
          </a:p>
          <a:p>
            <a:endParaRPr lang="da-DK" dirty="0"/>
          </a:p>
          <a:p>
            <a:r>
              <a:rPr lang="da-DK" dirty="0"/>
              <a:t>Din grundløn er aftalt i din overenskomst. Grundlønnen og andre løndele er fastsat i løntrin som er på forskellige satser. Når man skal tjekke om man får den rigtige løn er der her en oversigt over de forskellige løntrin i kommunerne.  </a:t>
            </a:r>
          </a:p>
          <a:p>
            <a:endParaRPr lang="da-DK" dirty="0"/>
          </a:p>
          <a:p>
            <a:r>
              <a:rPr lang="da-DK" dirty="0"/>
              <a:t>Er du ansat på bo/beskæftigelsestilbud som pædagog eller værkstedsassistent eller  i en kommune er du indplaceret på løntrin  27 + et grundlønstillæg på 2.600 </a:t>
            </a:r>
            <a:r>
              <a:rPr lang="da-DK" dirty="0" err="1"/>
              <a:t>kr</a:t>
            </a:r>
            <a:r>
              <a:rPr lang="da-DK" dirty="0"/>
              <a:t> (00 niveau*)</a:t>
            </a:r>
          </a:p>
          <a:p>
            <a:r>
              <a:rPr lang="da-DK" dirty="0"/>
              <a:t>Er du ansat som </a:t>
            </a:r>
            <a:r>
              <a:rPr lang="da-DK" dirty="0" err="1"/>
              <a:t>pædaog</a:t>
            </a:r>
            <a:r>
              <a:rPr lang="da-DK" dirty="0"/>
              <a:t> i en stilling på det forebyggende familieområde (PFF) er du indplaceret på løntrin 31 + grundlønstillæg på 1.900 </a:t>
            </a:r>
            <a:r>
              <a:rPr lang="da-DK" dirty="0" err="1"/>
              <a:t>kr</a:t>
            </a:r>
            <a:r>
              <a:rPr lang="da-DK" dirty="0"/>
              <a:t> årligt (00-niveau*)</a:t>
            </a:r>
          </a:p>
          <a:p>
            <a:r>
              <a:rPr lang="da-DK" dirty="0"/>
              <a:t>Er du ansat som pædagog på eksempelvis plejehjem eller jobcenter (Særlige stillinger) er du indplaceret på løntrin 28 + grundlønstillæg på 2.400 </a:t>
            </a:r>
            <a:r>
              <a:rPr lang="da-DK" dirty="0" err="1"/>
              <a:t>kr</a:t>
            </a:r>
            <a:r>
              <a:rPr lang="da-DK" dirty="0"/>
              <a:t> årligt (00 niveau*)</a:t>
            </a:r>
          </a:p>
          <a:p>
            <a:endParaRPr lang="da-DK" dirty="0"/>
          </a:p>
          <a:p>
            <a:pPr marL="171450" indent="-171450">
              <a:buFont typeface="Arial" panose="020B0604020202020204" pitchFamily="34" charset="0"/>
              <a:buChar char="•"/>
            </a:pPr>
            <a:r>
              <a:rPr lang="da-DK" dirty="0"/>
              <a:t>Disse beløb skal ganges med 1.516971</a:t>
            </a:r>
          </a:p>
          <a:p>
            <a:pPr marL="0" indent="0">
              <a:buFont typeface="Arial" panose="020B0604020202020204" pitchFamily="34" charset="0"/>
              <a:buNone/>
            </a:pPr>
            <a:endParaRPr lang="da-DK" dirty="0"/>
          </a:p>
          <a:p>
            <a:r>
              <a:rPr lang="da-DK" dirty="0"/>
              <a:t>Det er den samme grundløn i hele landet. Men landet er opdelt i geografiske grupper, der bevirker at der er geografisk forskel på lønnen selv om det er samme løntrin.</a:t>
            </a:r>
          </a:p>
          <a:p>
            <a:endParaRPr lang="da-DK" dirty="0"/>
          </a:p>
          <a:p>
            <a:r>
              <a:rPr lang="da-DK" dirty="0"/>
              <a:t>Din arbejdsplads er placeret i Sydjylland. Det betyder at alle er indplaceret i henhold til gruppe 0 (undtagen hvis din arbejdsplads er i placeret geografisk i Esbjerg eller Sønderborg kommune. disse områder tilhører gruppe 1</a:t>
            </a:r>
          </a:p>
          <a:p>
            <a:endParaRPr lang="da-DK" dirty="0"/>
          </a:p>
          <a:p>
            <a:r>
              <a:rPr lang="da-DK" dirty="0"/>
              <a:t>På SL´s hjemmeside kan du se den aktuelle løn for fuldtidsansatte beregnet på henholdsvis årsløn, månedsløn og timeløn på de forskellige løntrin ved at følge dette link    </a:t>
            </a:r>
            <a:r>
              <a:rPr lang="da-DK" dirty="0">
                <a:hlinkClick r:id="rId3"/>
              </a:rPr>
              <a:t>01102023-kommuner-timeloen-maanedsloen-og-aarsloen.docx (</a:t>
            </a:r>
            <a:r>
              <a:rPr lang="da-DK" dirty="0" err="1">
                <a:hlinkClick r:id="rId3"/>
              </a:rPr>
              <a:t>live.com</a:t>
            </a:r>
            <a:r>
              <a:rPr lang="da-DK" dirty="0">
                <a:hlinkClick r:id="rId3"/>
              </a:rPr>
              <a:t>)</a:t>
            </a:r>
            <a:endParaRPr lang="da-DK" dirty="0"/>
          </a:p>
          <a:p>
            <a:endParaRPr lang="da-DK" dirty="0"/>
          </a:p>
          <a:p>
            <a:r>
              <a:rPr lang="da-DK" dirty="0"/>
              <a:t>Er du deltidsansat skal du beregne fuldtidslønnen i følgende formel :  månedsløn for fuldtidsansat x 3 måneder : 13 uger : 37 timer x den ugentlige ansættelseskvote x 13 : 3 = månedsløn for deltidsansat</a:t>
            </a:r>
          </a:p>
          <a:p>
            <a:endParaRPr lang="da-DK" dirty="0"/>
          </a:p>
          <a:p>
            <a:endParaRPr lang="da-DK" b="0" dirty="0">
              <a:effectLst/>
            </a:endParaRPr>
          </a:p>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2</a:t>
            </a:fld>
            <a:endParaRPr lang="da-DK"/>
          </a:p>
        </p:txBody>
      </p:sp>
    </p:spTree>
    <p:extLst>
      <p:ext uri="{BB962C8B-B14F-4D97-AF65-F5344CB8AC3E}">
        <p14:creationId xmlns:p14="http://schemas.microsoft.com/office/powerpoint/2010/main" val="56851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b="1" dirty="0" err="1">
                <a:effectLst>
                  <a:outerShdw blurRad="38100" dist="38100" dir="2700000" algn="tl">
                    <a:srgbClr val="000000">
                      <a:alpha val="43137"/>
                    </a:srgbClr>
                  </a:outerShdw>
                </a:effectLst>
              </a:rPr>
              <a:t>Funktionslløn</a:t>
            </a:r>
            <a:r>
              <a:rPr lang="da-DK" b="1" dirty="0">
                <a:effectLst>
                  <a:outerShdw blurRad="38100" dist="38100" dir="2700000" algn="tl">
                    <a:srgbClr val="000000">
                      <a:alpha val="43137"/>
                    </a:srgbClr>
                  </a:outerShdw>
                </a:effectLst>
              </a:rPr>
              <a:t>:</a:t>
            </a:r>
          </a:p>
          <a:p>
            <a:endParaRPr lang="da-DK" b="1"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Der kan være aftalt funktionsløn i den lokale lønaftale: </a:t>
            </a:r>
          </a:p>
          <a:p>
            <a:endParaRPr lang="da-DK" b="0"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Er du praktikvejleder skal du honoreres for dette i de perioder du er praktikvejleder. Denne er lokalt aftalt i en forhåndsaftale med din kommune. Ved at følge dette link kan du se hvilke aftaler der er indgået i din kommune: </a:t>
            </a:r>
            <a:r>
              <a:rPr lang="da-DK" dirty="0">
                <a:hlinkClick r:id="rId3"/>
              </a:rPr>
              <a:t>Løn og lokal løndannelse (sl.dk)</a:t>
            </a:r>
            <a:endParaRPr lang="da-DK" dirty="0"/>
          </a:p>
          <a:p>
            <a:endParaRPr lang="da-DK" b="0"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Herudover kan der være aftalt individuel funktionsløn for en særlig funktion som du varetager. Du bør have fået udleveret en kopi af den lønaftale der fastsætter din funktionsløn</a:t>
            </a:r>
          </a:p>
          <a:p>
            <a:endParaRPr lang="da-DK" b="0"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Funktionsløn er som regel fastsat i en beløbsstørrelse der skal ganges med 1.516971 for at tjekke det aktuelle beløb.</a:t>
            </a:r>
          </a:p>
          <a:p>
            <a:endParaRPr lang="da-DK" b="0" dirty="0">
              <a:effectLst>
                <a:outerShdw blurRad="38100" dist="38100" dir="2700000" algn="tl">
                  <a:srgbClr val="000000">
                    <a:alpha val="43137"/>
                  </a:srgbClr>
                </a:outerShdw>
              </a:effectLst>
            </a:endParaRPr>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3</a:t>
            </a:fld>
            <a:endParaRPr lang="da-DK"/>
          </a:p>
        </p:txBody>
      </p:sp>
    </p:spTree>
    <p:extLst>
      <p:ext uri="{BB962C8B-B14F-4D97-AF65-F5344CB8AC3E}">
        <p14:creationId xmlns:p14="http://schemas.microsoft.com/office/powerpoint/2010/main" val="290929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effectLst>
                <a:outerShdw blurRad="38100" dist="38100" dir="2700000" algn="tl">
                  <a:srgbClr val="000000">
                    <a:alpha val="43137"/>
                  </a:srgbClr>
                </a:outerShdw>
              </a:effectLst>
            </a:endParaRPr>
          </a:p>
          <a:p>
            <a:r>
              <a:rPr lang="da-DK" b="1" dirty="0">
                <a:effectLst>
                  <a:outerShdw blurRad="38100" dist="38100" dir="2700000" algn="tl">
                    <a:srgbClr val="000000">
                      <a:alpha val="43137"/>
                    </a:srgbClr>
                  </a:outerShdw>
                </a:effectLst>
              </a:rPr>
              <a:t>Kvalifikationsløn</a:t>
            </a:r>
          </a:p>
          <a:p>
            <a:endParaRPr lang="da-DK" b="1"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Der kan være er aftalt kvalifikationsløn både i den centrale overenskomst og i de lokale lønaftaler</a:t>
            </a:r>
            <a:endParaRPr lang="da-DK" b="0" dirty="0">
              <a:effectLst/>
            </a:endParaRPr>
          </a:p>
          <a:p>
            <a:endParaRPr lang="da-DK" dirty="0"/>
          </a:p>
          <a:p>
            <a:r>
              <a:rPr lang="da-DK" dirty="0"/>
              <a:t>Er du ansat på bo/beskæftigelsestilbud som pædagog eller værkstedsassistent eller  i en kommune er der aftalt en </a:t>
            </a:r>
            <a:r>
              <a:rPr lang="da-DK" dirty="0" err="1"/>
              <a:t>kvalifakitonsløn</a:t>
            </a:r>
            <a:r>
              <a:rPr lang="da-DK" dirty="0"/>
              <a:t> på + 3 løntrin når du har arbejdet som pædagog sammenlagt i 6 år samt + 4 løntrin  når du har arbejdet som pædagog i sammenlagt 10 år. </a:t>
            </a:r>
          </a:p>
          <a:p>
            <a:r>
              <a:rPr lang="da-DK" dirty="0"/>
              <a:t>Er du ansat som pædagog i en stilling på det forebyggende familieområde (PFF) er der ingen centrale aftaler</a:t>
            </a:r>
          </a:p>
          <a:p>
            <a:r>
              <a:rPr lang="da-DK" dirty="0"/>
              <a:t>Er du ansat som pædagog på eksempelvis plejehjem eller jobcenter (Særlige stillinger) er der ingen centrale aftaler.</a:t>
            </a:r>
          </a:p>
          <a:p>
            <a:endParaRPr lang="da-DK" dirty="0"/>
          </a:p>
          <a:p>
            <a:r>
              <a:rPr lang="da-DK" dirty="0"/>
              <a:t>Der kan være aftalt kvalifikationsløn i en ”forhåndsaftale” som kredsen har indgået. Ved at følge dette link kan du se om der er indgået aftaler i din kommune  </a:t>
            </a:r>
            <a:r>
              <a:rPr lang="da-DK" dirty="0">
                <a:hlinkClick r:id="rId3"/>
              </a:rPr>
              <a:t>Løn og lokal løndannelse (sl.dk)</a:t>
            </a:r>
            <a:endParaRPr lang="da-DK" dirty="0"/>
          </a:p>
          <a:p>
            <a:endParaRPr lang="da-DK" b="1" dirty="0">
              <a:effectLst>
                <a:outerShdw blurRad="38100" dist="38100" dir="2700000" algn="tl">
                  <a:srgbClr val="000000">
                    <a:alpha val="43137"/>
                  </a:srgbClr>
                </a:outerShdw>
              </a:effectLst>
            </a:endParaRPr>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4</a:t>
            </a:fld>
            <a:endParaRPr lang="da-DK"/>
          </a:p>
        </p:txBody>
      </p:sp>
    </p:spTree>
    <p:extLst>
      <p:ext uri="{BB962C8B-B14F-4D97-AF65-F5344CB8AC3E}">
        <p14:creationId xmlns:p14="http://schemas.microsoft.com/office/powerpoint/2010/main" val="153614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Resultatløn</a:t>
            </a:r>
          </a:p>
          <a:p>
            <a:endParaRPr lang="da-DK" b="1" dirty="0"/>
          </a:p>
          <a:p>
            <a:r>
              <a:rPr lang="da-DK" b="0" dirty="0"/>
              <a:t>Resultatløn er en del af mulighederne for løn. Hvis det fremgår af din lønseddel at du modtager resultatløn er det noget der er aftalt lokalt (mellem TR og leder) på den enkelte arbejdsplads. Dette vil du modtage såfremt du har været med til at opnå særlige resultater. Det vil ofte være et beløb du får en gang og altså ikke fremgå af lønsedlen mere end den ene gang. Beløbet kan også benævnes som engangsbeløb</a:t>
            </a:r>
          </a:p>
        </p:txBody>
      </p:sp>
      <p:sp>
        <p:nvSpPr>
          <p:cNvPr id="4" name="Pladsholder til slidenummer 3"/>
          <p:cNvSpPr>
            <a:spLocks noGrp="1"/>
          </p:cNvSpPr>
          <p:nvPr>
            <p:ph type="sldNum" sz="quarter" idx="5"/>
          </p:nvPr>
        </p:nvSpPr>
        <p:spPr/>
        <p:txBody>
          <a:bodyPr/>
          <a:lstStyle/>
          <a:p>
            <a:fld id="{056323C8-25C9-4B56-BA03-468DF3342DAD}" type="slidenum">
              <a:rPr lang="da-DK" smtClean="0"/>
              <a:t>5</a:t>
            </a:fld>
            <a:endParaRPr lang="da-DK"/>
          </a:p>
        </p:txBody>
      </p:sp>
    </p:spTree>
    <p:extLst>
      <p:ext uri="{BB962C8B-B14F-4D97-AF65-F5344CB8AC3E}">
        <p14:creationId xmlns:p14="http://schemas.microsoft.com/office/powerpoint/2010/main" val="313095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b="1" dirty="0">
              <a:effectLst>
                <a:outerShdw blurRad="38100" dist="38100" dir="2700000" algn="tl">
                  <a:srgbClr val="000000">
                    <a:alpha val="43137"/>
                  </a:srgbClr>
                </a:outerShdw>
              </a:effectLst>
            </a:endParaRPr>
          </a:p>
          <a:p>
            <a:r>
              <a:rPr lang="da-DK" b="1" dirty="0">
                <a:effectLst>
                  <a:outerShdw blurRad="38100" dist="38100" dir="2700000" algn="tl">
                    <a:srgbClr val="000000">
                      <a:alpha val="43137"/>
                    </a:srgbClr>
                  </a:outerShdw>
                </a:effectLst>
              </a:rPr>
              <a:t>Overgangstrin</a:t>
            </a:r>
          </a:p>
          <a:p>
            <a:endParaRPr lang="da-DK" b="1"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Dette lønelement vil kun være på din lønseddel såfremt du fortsat er i den stilling du var i før 1. april 1998</a:t>
            </a:r>
          </a:p>
          <a:p>
            <a:endParaRPr lang="da-DK" b="0" dirty="0">
              <a:effectLst>
                <a:outerShdw blurRad="38100" dist="38100" dir="2700000" algn="tl">
                  <a:srgbClr val="000000">
                    <a:alpha val="43137"/>
                  </a:srgbClr>
                </a:outerShdw>
              </a:effectLst>
            </a:endParaRP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6</a:t>
            </a:fld>
            <a:endParaRPr lang="da-DK"/>
          </a:p>
        </p:txBody>
      </p:sp>
    </p:spTree>
    <p:extLst>
      <p:ext uri="{BB962C8B-B14F-4D97-AF65-F5344CB8AC3E}">
        <p14:creationId xmlns:p14="http://schemas.microsoft.com/office/powerpoint/2010/main" val="256495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effectLst>
                <a:outerShdw blurRad="38100" dist="38100" dir="2700000" algn="tl">
                  <a:srgbClr val="000000">
                    <a:alpha val="43137"/>
                  </a:srgbClr>
                </a:outerShdw>
              </a:effectLst>
            </a:endParaRPr>
          </a:p>
          <a:p>
            <a:r>
              <a:rPr lang="da-DK" b="1" dirty="0">
                <a:effectLst>
                  <a:outerShdw blurRad="38100" dist="38100" dir="2700000" algn="tl">
                    <a:srgbClr val="000000">
                      <a:alpha val="43137"/>
                    </a:srgbClr>
                  </a:outerShdw>
                </a:effectLst>
              </a:rPr>
              <a:t>Pension</a:t>
            </a:r>
          </a:p>
          <a:p>
            <a:endParaRPr lang="da-DK" b="1" dirty="0">
              <a:effectLst>
                <a:outerShdw blurRad="38100" dist="38100" dir="2700000" algn="tl">
                  <a:srgbClr val="000000">
                    <a:alpha val="43137"/>
                  </a:srgbClr>
                </a:outerShdw>
              </a:effectLst>
            </a:endParaRPr>
          </a:p>
          <a:p>
            <a:r>
              <a:rPr lang="da-DK" b="0" dirty="0">
                <a:effectLst>
                  <a:outerShdw blurRad="38100" dist="38100" dir="2700000" algn="tl">
                    <a:srgbClr val="000000">
                      <a:alpha val="43137"/>
                    </a:srgbClr>
                  </a:outerShdw>
                </a:effectLst>
              </a:rPr>
              <a:t>I din overenskomst er der fastsat en pensionssats (beregnet på din samlede løn (dog ikke arbejdstidsbestemte tillæg)). Den indbetales udover din løn til det pensionsselskab som overenskomsten fastsætter</a:t>
            </a:r>
          </a:p>
          <a:p>
            <a:endParaRPr lang="da-DK" b="0" dirty="0">
              <a:effectLst>
                <a:outerShdw blurRad="38100" dist="38100" dir="2700000" algn="tl">
                  <a:srgbClr val="000000">
                    <a:alpha val="43137"/>
                  </a:srgbClr>
                </a:outerShdw>
              </a:effectLst>
            </a:endParaRPr>
          </a:p>
          <a:p>
            <a:r>
              <a:rPr lang="da-DK" dirty="0"/>
              <a:t>Er du ansat på bo/beskæftigelsestilbud eller døgninstitution som socialpædagog i en kommune er der aftalt en pensionssats på 14,2 %</a:t>
            </a:r>
          </a:p>
          <a:p>
            <a:r>
              <a:rPr lang="da-DK" dirty="0"/>
              <a:t>Er du ansat som socialpædagog i en stilling på det forebyggende familieområde (PFF) er der aftalt en pensionssats på 15,01 %</a:t>
            </a:r>
          </a:p>
          <a:p>
            <a:r>
              <a:rPr lang="da-DK" dirty="0"/>
              <a:t>Er du ansat som socialpædagog på eksempelvis plejehjem eller jobcenter (Særlige stillinger) er der fastsat pensionssats  på 15,42 %</a:t>
            </a:r>
          </a:p>
          <a:p>
            <a:r>
              <a:rPr lang="da-DK" dirty="0"/>
              <a:t>Er du værkstedsassistent på et dagbeskæftigelsescenter er der fastsat pensionssats på 14,04 %</a:t>
            </a:r>
          </a:p>
          <a:p>
            <a:r>
              <a:rPr lang="da-DK" dirty="0"/>
              <a:t>Er du pædagogmedhjælper på bo/beskæftigelsestilbud eller på døgninstitution er der fastsat en pensionssats på 13.10 %</a:t>
            </a:r>
          </a:p>
          <a:p>
            <a:endParaRPr lang="da-DK" dirty="0"/>
          </a:p>
          <a:p>
            <a:r>
              <a:rPr lang="da-DK" dirty="0"/>
              <a:t>Når du kender grundlaget for alle løndele ( arbejdsgiver, løngruppe, stillingstype, stilling, ugentlig timetal samt lokalt aftalte løndele  kan du </a:t>
            </a:r>
            <a:r>
              <a:rPr lang="da-DK" dirty="0" err="1"/>
              <a:t>taste</a:t>
            </a:r>
            <a:r>
              <a:rPr lang="da-DK" dirty="0"/>
              <a:t> oplysningerne ind i de røde felter på det skema der ligger i ende af dette link. Herefter vil den beregnede pension fremgå automatisk nederst i skemaet  </a:t>
            </a:r>
            <a:r>
              <a:rPr lang="da-DK" dirty="0">
                <a:hlinkClick r:id="rId3"/>
              </a:rPr>
              <a:t>Lønberegner (sl.dk)</a:t>
            </a:r>
            <a:endParaRPr lang="da-DK" dirty="0"/>
          </a:p>
          <a:p>
            <a:endParaRPr lang="da-DK" b="0" dirty="0">
              <a:effectLst/>
            </a:endParaRPr>
          </a:p>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7</a:t>
            </a:fld>
            <a:endParaRPr lang="da-DK"/>
          </a:p>
        </p:txBody>
      </p:sp>
    </p:spTree>
    <p:extLst>
      <p:ext uri="{BB962C8B-B14F-4D97-AF65-F5344CB8AC3E}">
        <p14:creationId xmlns:p14="http://schemas.microsoft.com/office/powerpoint/2010/main" val="208483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Særydelser eller arbejdstidsbestemte tillæg fremgår også af din lønseddel. Man skal være opmærksom på , at denne del af lønnen udbetales med en måneds forsinkelse. Derfor er det </a:t>
            </a:r>
            <a:r>
              <a:rPr lang="da-DK" b="1" dirty="0"/>
              <a:t>vigtigt at du noterer de arbejdstider du er blevet varslet og de eventuelle ændringer der sker efter varslingen.</a:t>
            </a:r>
          </a:p>
          <a:p>
            <a:endParaRPr lang="da-DK" dirty="0"/>
          </a:p>
          <a:p>
            <a:r>
              <a:rPr lang="da-DK" dirty="0"/>
              <a:t>Hvis du har spørgsmål til arbejdstidsreglerne står jeg gerne til rådighed</a:t>
            </a:r>
          </a:p>
          <a:p>
            <a:endParaRPr lang="da-DK" dirty="0"/>
          </a:p>
        </p:txBody>
      </p:sp>
      <p:sp>
        <p:nvSpPr>
          <p:cNvPr id="4" name="Pladsholder til slidenummer 3"/>
          <p:cNvSpPr>
            <a:spLocks noGrp="1"/>
          </p:cNvSpPr>
          <p:nvPr>
            <p:ph type="sldNum" sz="quarter" idx="5"/>
          </p:nvPr>
        </p:nvSpPr>
        <p:spPr/>
        <p:txBody>
          <a:bodyPr/>
          <a:lstStyle/>
          <a:p>
            <a:fld id="{056323C8-25C9-4B56-BA03-468DF3342DAD}" type="slidenum">
              <a:rPr lang="da-DK" smtClean="0"/>
              <a:t>8</a:t>
            </a:fld>
            <a:endParaRPr lang="da-DK"/>
          </a:p>
        </p:txBody>
      </p:sp>
    </p:spTree>
    <p:extLst>
      <p:ext uri="{BB962C8B-B14F-4D97-AF65-F5344CB8AC3E}">
        <p14:creationId xmlns:p14="http://schemas.microsoft.com/office/powerpoint/2010/main" val="408988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Men det kan du se mere om i den film jeg nu vil vise dig.</a:t>
            </a:r>
          </a:p>
          <a:p>
            <a:endParaRPr lang="da-DK" dirty="0"/>
          </a:p>
          <a:p>
            <a:r>
              <a:rPr lang="da-DK" dirty="0"/>
              <a:t>Det er en gennemgang af alle lønelementerne både dem som jeg lige har gennemgået og de særydelser der fremgår af lønsedlen</a:t>
            </a:r>
          </a:p>
          <a:p>
            <a:endParaRPr lang="da-DK" dirty="0"/>
          </a:p>
          <a:p>
            <a:r>
              <a:rPr lang="da-DK" dirty="0"/>
              <a:t>(Sørg eventuel for popcorn – når nu I skal i biografen)</a:t>
            </a:r>
          </a:p>
        </p:txBody>
      </p:sp>
      <p:sp>
        <p:nvSpPr>
          <p:cNvPr id="4" name="Pladsholder til slidenummer 3"/>
          <p:cNvSpPr>
            <a:spLocks noGrp="1"/>
          </p:cNvSpPr>
          <p:nvPr>
            <p:ph type="sldNum" sz="quarter" idx="5"/>
          </p:nvPr>
        </p:nvSpPr>
        <p:spPr/>
        <p:txBody>
          <a:bodyPr/>
          <a:lstStyle/>
          <a:p>
            <a:fld id="{056323C8-25C9-4B56-BA03-468DF3342DAD}" type="slidenum">
              <a:rPr lang="da-DK" smtClean="0"/>
              <a:t>9</a:t>
            </a:fld>
            <a:endParaRPr lang="da-DK"/>
          </a:p>
        </p:txBody>
      </p:sp>
    </p:spTree>
    <p:extLst>
      <p:ext uri="{BB962C8B-B14F-4D97-AF65-F5344CB8AC3E}">
        <p14:creationId xmlns:p14="http://schemas.microsoft.com/office/powerpoint/2010/main" val="349037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B8815-3767-54EA-433E-A1383EEEB03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B88EF0A-7A51-49C5-1A71-4CE9A195E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59E3B43-6CF0-228A-F7CB-70073655C743}"/>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5" name="Pladsholder til sidefod 4">
            <a:extLst>
              <a:ext uri="{FF2B5EF4-FFF2-40B4-BE49-F238E27FC236}">
                <a16:creationId xmlns:a16="http://schemas.microsoft.com/office/drawing/2014/main" id="{AB0D1573-84F0-BC60-26E2-215E6BAAC8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22873A-C523-8835-4848-D9F2F541214A}"/>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365831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AEF8D-5B70-66BA-766E-2E0BEDC02BE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00D157-3469-1066-4800-07736E21E38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DC69D3F-0A70-8B6E-A792-A56160303E97}"/>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5" name="Pladsholder til sidefod 4">
            <a:extLst>
              <a:ext uri="{FF2B5EF4-FFF2-40B4-BE49-F238E27FC236}">
                <a16:creationId xmlns:a16="http://schemas.microsoft.com/office/drawing/2014/main" id="{EE96FF71-1160-C342-8F22-13FF4964ED7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D930F9-DACD-8DE6-A130-8FCC9A7CAE71}"/>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169060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7E8BA59-B664-703F-066A-230307056B9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9A8B90-04E9-44D6-0BFE-3CA8E34060F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6339021-7F5D-4E00-8932-FB29583669C2}"/>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5" name="Pladsholder til sidefod 4">
            <a:extLst>
              <a:ext uri="{FF2B5EF4-FFF2-40B4-BE49-F238E27FC236}">
                <a16:creationId xmlns:a16="http://schemas.microsoft.com/office/drawing/2014/main" id="{75198E63-DC40-6105-4D87-3838623DAC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8C704C7-2991-D7C9-ABBA-5B62246009D8}"/>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370898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2FB95-4B1D-AA28-3D81-98410C4654F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1BDCB1D-D1FC-5435-0E5A-FB62229C231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AE6FA1-A848-43AB-1768-142C7287FBEC}"/>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5" name="Pladsholder til sidefod 4">
            <a:extLst>
              <a:ext uri="{FF2B5EF4-FFF2-40B4-BE49-F238E27FC236}">
                <a16:creationId xmlns:a16="http://schemas.microsoft.com/office/drawing/2014/main" id="{9883B898-95A0-147C-F55A-AE89C288EC4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719F48-1C39-5E72-E94B-531F85E18FED}"/>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647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6E2F8-941A-797D-106F-B888E8CB4EA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5F74C01-AB52-BF85-F780-5654A407F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44B2D05-CF4D-76AE-C1C1-00C9DB3A81F9}"/>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5" name="Pladsholder til sidefod 4">
            <a:extLst>
              <a:ext uri="{FF2B5EF4-FFF2-40B4-BE49-F238E27FC236}">
                <a16:creationId xmlns:a16="http://schemas.microsoft.com/office/drawing/2014/main" id="{FF401413-8000-DA85-8537-1FC7E463FB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3B5BD9-A11C-E898-B4BE-8027B94A1C3A}"/>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318968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08743-D773-997C-6E7F-CF8CC2958E5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4D0B650-0FDA-5A9E-2FC5-18968EA7518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F47F8C6-ECC9-04A4-6BA5-4EC756E9154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9F86F34-C825-95DF-8505-A7954B76748A}"/>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6" name="Pladsholder til sidefod 5">
            <a:extLst>
              <a:ext uri="{FF2B5EF4-FFF2-40B4-BE49-F238E27FC236}">
                <a16:creationId xmlns:a16="http://schemas.microsoft.com/office/drawing/2014/main" id="{EB3C2A93-D408-160B-0C0F-43C1B86D2E5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DBDE84F-8887-9838-A4E9-84A95C7F0A0B}"/>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289419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982E4-54E5-9467-A414-D91D3D1976B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D8EF85A-E5BD-038E-78E0-325CAAC25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618E977-10FE-EF0A-00BA-647D391EC54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F1262FE-17D7-0448-DE24-011A03A8A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012B624-783C-27A3-43B2-4E553A783B4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8D0B351-55B5-204F-B96F-634793491AC6}"/>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8" name="Pladsholder til sidefod 7">
            <a:extLst>
              <a:ext uri="{FF2B5EF4-FFF2-40B4-BE49-F238E27FC236}">
                <a16:creationId xmlns:a16="http://schemas.microsoft.com/office/drawing/2014/main" id="{AFCB204E-D994-1275-ECA2-804BD885F48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BE247E1-BB13-CA9E-B2ED-7CA5BF966FBC}"/>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218437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53411-F988-F583-FFDB-28063ADEEB0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C1AB9FD-377A-9D17-DDEC-0B4E80528BEF}"/>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4" name="Pladsholder til sidefod 3">
            <a:extLst>
              <a:ext uri="{FF2B5EF4-FFF2-40B4-BE49-F238E27FC236}">
                <a16:creationId xmlns:a16="http://schemas.microsoft.com/office/drawing/2014/main" id="{8AFD2D66-0AF8-59CF-A936-DBF8F28D104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C3D13B7-CB92-C5FE-1684-0DD8ECC654D1}"/>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317836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68B0F25-0B41-B4AE-C786-D683CE2DA5AB}"/>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3" name="Pladsholder til sidefod 2">
            <a:extLst>
              <a:ext uri="{FF2B5EF4-FFF2-40B4-BE49-F238E27FC236}">
                <a16:creationId xmlns:a16="http://schemas.microsoft.com/office/drawing/2014/main" id="{B44DCEB7-02BD-06CD-565D-7903F219B17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DB7B417-3372-3269-899C-5D18E33EC7B5}"/>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255788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9B308-D6FE-A569-9C30-99ED3511E92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0DA3DA4-0EB2-7723-47D8-441D1BCFB6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39497D4-A79C-D0A0-4C98-EB0CFDB4C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5C7DDC-4676-38C0-C54E-75E0D4C82FCF}"/>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6" name="Pladsholder til sidefod 5">
            <a:extLst>
              <a:ext uri="{FF2B5EF4-FFF2-40B4-BE49-F238E27FC236}">
                <a16:creationId xmlns:a16="http://schemas.microsoft.com/office/drawing/2014/main" id="{EFDEEBB3-41F4-C3D1-7DEE-319F5E0C669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D4EF45-C5FC-5A3E-0EFE-CFF3051E3410}"/>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103411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26861-15CB-1759-B351-6BB14B43BF1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95108CA-3945-B171-1878-33AA24CABF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BF337F3-D5B3-A122-FB51-B3746BF71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2D7DDF5-337E-8ED3-579A-0AB2A90165FA}"/>
              </a:ext>
            </a:extLst>
          </p:cNvPr>
          <p:cNvSpPr>
            <a:spLocks noGrp="1"/>
          </p:cNvSpPr>
          <p:nvPr>
            <p:ph type="dt" sz="half" idx="10"/>
          </p:nvPr>
        </p:nvSpPr>
        <p:spPr/>
        <p:txBody>
          <a:bodyPr/>
          <a:lstStyle/>
          <a:p>
            <a:fld id="{9E89D810-19BC-4248-BD9E-F4424FFF6ADD}" type="datetimeFigureOut">
              <a:rPr lang="da-DK" smtClean="0"/>
              <a:t>30-05-2024</a:t>
            </a:fld>
            <a:endParaRPr lang="da-DK"/>
          </a:p>
        </p:txBody>
      </p:sp>
      <p:sp>
        <p:nvSpPr>
          <p:cNvPr id="6" name="Pladsholder til sidefod 5">
            <a:extLst>
              <a:ext uri="{FF2B5EF4-FFF2-40B4-BE49-F238E27FC236}">
                <a16:creationId xmlns:a16="http://schemas.microsoft.com/office/drawing/2014/main" id="{8C54E105-BE24-4077-8C23-909EC73326D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7D47D0C-9EAA-E7D1-1661-AEC4F5A20E85}"/>
              </a:ext>
            </a:extLst>
          </p:cNvPr>
          <p:cNvSpPr>
            <a:spLocks noGrp="1"/>
          </p:cNvSpPr>
          <p:nvPr>
            <p:ph type="sldNum" sz="quarter" idx="12"/>
          </p:nvPr>
        </p:nvSpPr>
        <p:spPr/>
        <p:txBody>
          <a:bodyPr/>
          <a:lstStyle/>
          <a:p>
            <a:fld id="{C9F35B63-8275-4806-B2A3-113A21017C95}" type="slidenum">
              <a:rPr lang="da-DK" smtClean="0"/>
              <a:t>‹nr.›</a:t>
            </a:fld>
            <a:endParaRPr lang="da-DK"/>
          </a:p>
        </p:txBody>
      </p:sp>
    </p:spTree>
    <p:extLst>
      <p:ext uri="{BB962C8B-B14F-4D97-AF65-F5344CB8AC3E}">
        <p14:creationId xmlns:p14="http://schemas.microsoft.com/office/powerpoint/2010/main" val="360379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D8D41AC-F464-B7C2-B587-29B493427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EBB99DF-0A80-4864-2F93-6E8F3C30E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5629A7D-CAFA-F81A-28D6-E870A7FA8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9D810-19BC-4248-BD9E-F4424FFF6ADD}" type="datetimeFigureOut">
              <a:rPr lang="da-DK" smtClean="0"/>
              <a:t>30-05-2024</a:t>
            </a:fld>
            <a:endParaRPr lang="da-DK"/>
          </a:p>
        </p:txBody>
      </p:sp>
      <p:sp>
        <p:nvSpPr>
          <p:cNvPr id="5" name="Pladsholder til sidefod 4">
            <a:extLst>
              <a:ext uri="{FF2B5EF4-FFF2-40B4-BE49-F238E27FC236}">
                <a16:creationId xmlns:a16="http://schemas.microsoft.com/office/drawing/2014/main" id="{55683248-E753-095A-1279-117DEA594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D352018-0DDB-905A-F6E0-AF57D1200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35B63-8275-4806-B2A3-113A21017C95}" type="slidenum">
              <a:rPr lang="da-DK" smtClean="0"/>
              <a:t>‹nr.›</a:t>
            </a:fld>
            <a:endParaRPr lang="da-DK"/>
          </a:p>
        </p:txBody>
      </p:sp>
    </p:spTree>
    <p:extLst>
      <p:ext uri="{BB962C8B-B14F-4D97-AF65-F5344CB8AC3E}">
        <p14:creationId xmlns:p14="http://schemas.microsoft.com/office/powerpoint/2010/main" val="2470882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K9H8AWvXI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op0M3sQ0wG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l.dk/faa-svar/arbejdstid"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år du den rigtige løn? | FOA">
            <a:extLst>
              <a:ext uri="{FF2B5EF4-FFF2-40B4-BE49-F238E27FC236}">
                <a16:creationId xmlns:a16="http://schemas.microsoft.com/office/drawing/2014/main" id="{73A9A294-97F9-0497-695F-6EE1909E6BF7}"/>
              </a:ext>
            </a:extLst>
          </p:cNvPr>
          <p:cNvPicPr>
            <a:picLocks noChangeAspect="1" noChangeArrowheads="1"/>
          </p:cNvPicPr>
          <p:nvPr/>
        </p:nvPicPr>
        <p:blipFill>
          <a:blip r:embed="rId3">
            <a:alphaModFix amt="65000"/>
            <a:extLst>
              <a:ext uri="{BEBA8EAE-BF5A-486C-A8C5-ECC9F3942E4B}">
                <a14:imgProps xmlns:a14="http://schemas.microsoft.com/office/drawing/2010/main">
                  <a14:imgLayer r:embed="rId4">
                    <a14:imgEffect>
                      <a14:sharpenSoften amount="-89000"/>
                    </a14:imgEffect>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996020" y="-1421544"/>
            <a:ext cx="15488270" cy="827954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28" name="Picture 4" descr="Vallø Pengementor - ValløValør">
            <a:extLst>
              <a:ext uri="{FF2B5EF4-FFF2-40B4-BE49-F238E27FC236}">
                <a16:creationId xmlns:a16="http://schemas.microsoft.com/office/drawing/2014/main" id="{EEDFFC34-6885-15A2-8BBA-ABFA4DA4F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78" y="2042169"/>
            <a:ext cx="6096000" cy="4057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524000" y="80742"/>
            <a:ext cx="9144000" cy="1573129"/>
          </a:xfrm>
        </p:spPr>
        <p:txBody>
          <a:bodyPr/>
          <a:lstStyle/>
          <a:p>
            <a:r>
              <a:rPr lang="da-DK" dirty="0">
                <a:solidFill>
                  <a:srgbClr val="C00000"/>
                </a:solidFill>
              </a:rPr>
              <a:t>Har du styr på din løn</a:t>
            </a:r>
          </a:p>
        </p:txBody>
      </p:sp>
    </p:spTree>
    <p:extLst>
      <p:ext uri="{BB962C8B-B14F-4D97-AF65-F5344CB8AC3E}">
        <p14:creationId xmlns:p14="http://schemas.microsoft.com/office/powerpoint/2010/main" val="16265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11968-3F7E-8AC8-0939-62D97D9DC6B5}"/>
              </a:ext>
            </a:extLst>
          </p:cNvPr>
          <p:cNvSpPr>
            <a:spLocks noGrp="1"/>
          </p:cNvSpPr>
          <p:nvPr>
            <p:ph type="title"/>
          </p:nvPr>
        </p:nvSpPr>
        <p:spPr/>
        <p:txBody>
          <a:bodyPr/>
          <a:lstStyle/>
          <a:p>
            <a:r>
              <a:rPr lang="da-DK" dirty="0">
                <a:solidFill>
                  <a:srgbClr val="C00000"/>
                </a:solidFill>
              </a:rPr>
              <a:t>Video om din lønseddel (KMD) </a:t>
            </a:r>
          </a:p>
        </p:txBody>
      </p:sp>
      <p:sp>
        <p:nvSpPr>
          <p:cNvPr id="3" name="Pladsholder til indhold 2">
            <a:extLst>
              <a:ext uri="{FF2B5EF4-FFF2-40B4-BE49-F238E27FC236}">
                <a16:creationId xmlns:a16="http://schemas.microsoft.com/office/drawing/2014/main" id="{1704186D-A7D5-711F-4976-592A97E74A9B}"/>
              </a:ext>
            </a:extLst>
          </p:cNvPr>
          <p:cNvSpPr>
            <a:spLocks noGrp="1"/>
          </p:cNvSpPr>
          <p:nvPr>
            <p:ph idx="1"/>
          </p:nvPr>
        </p:nvSpPr>
        <p:spPr/>
        <p:txBody>
          <a:bodyPr/>
          <a:lstStyle/>
          <a:p>
            <a:pPr marL="0" indent="0">
              <a:buNone/>
            </a:pPr>
            <a:endParaRPr lang="da-DK" dirty="0"/>
          </a:p>
          <a:p>
            <a:pPr marL="0" indent="0">
              <a:buNone/>
            </a:pPr>
            <a:endParaRPr lang="da-DK" dirty="0">
              <a:hlinkClick r:id="rId2"/>
            </a:endParaRPr>
          </a:p>
          <a:p>
            <a:pPr marL="0" indent="0">
              <a:buNone/>
            </a:pPr>
            <a:endParaRPr lang="da-DK" dirty="0">
              <a:hlinkClick r:id="rId2"/>
            </a:endParaRPr>
          </a:p>
          <a:p>
            <a:pPr marL="0" indent="0">
              <a:buNone/>
            </a:pPr>
            <a:r>
              <a:rPr lang="da-DK" dirty="0">
                <a:hlinkClick r:id="rId2"/>
              </a:rPr>
              <a:t>https://youtu.be/K9H8AWvXICA</a:t>
            </a:r>
            <a:endParaRPr lang="da-DK" dirty="0"/>
          </a:p>
          <a:p>
            <a:pPr marL="0" indent="0">
              <a:buNone/>
            </a:pPr>
            <a:endParaRPr lang="da-DK" dirty="0"/>
          </a:p>
        </p:txBody>
      </p:sp>
      <p:pic>
        <p:nvPicPr>
          <p:cNvPr id="4" name="Picture 8" descr="Pensionist og">
            <a:extLst>
              <a:ext uri="{FF2B5EF4-FFF2-40B4-BE49-F238E27FC236}">
                <a16:creationId xmlns:a16="http://schemas.microsoft.com/office/drawing/2014/main" id="{73DA605C-781A-6B21-D121-82E48AA82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11968-3F7E-8AC8-0939-62D97D9DC6B5}"/>
              </a:ext>
            </a:extLst>
          </p:cNvPr>
          <p:cNvSpPr>
            <a:spLocks noGrp="1"/>
          </p:cNvSpPr>
          <p:nvPr>
            <p:ph type="title"/>
          </p:nvPr>
        </p:nvSpPr>
        <p:spPr/>
        <p:txBody>
          <a:bodyPr/>
          <a:lstStyle/>
          <a:p>
            <a:r>
              <a:rPr lang="da-DK" dirty="0">
                <a:solidFill>
                  <a:srgbClr val="C00000"/>
                </a:solidFill>
              </a:rPr>
              <a:t>Video om din lønseddel (Silkeborg) </a:t>
            </a:r>
          </a:p>
        </p:txBody>
      </p:sp>
      <p:sp>
        <p:nvSpPr>
          <p:cNvPr id="3" name="Pladsholder til indhold 2">
            <a:extLst>
              <a:ext uri="{FF2B5EF4-FFF2-40B4-BE49-F238E27FC236}">
                <a16:creationId xmlns:a16="http://schemas.microsoft.com/office/drawing/2014/main" id="{1704186D-A7D5-711F-4976-592A97E74A9B}"/>
              </a:ext>
            </a:extLst>
          </p:cNvPr>
          <p:cNvSpPr>
            <a:spLocks noGrp="1"/>
          </p:cNvSpPr>
          <p:nvPr>
            <p:ph idx="1"/>
          </p:nvPr>
        </p:nvSpPr>
        <p:spPr/>
        <p:txBody>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5" name="Tekstfelt 4">
            <a:extLst>
              <a:ext uri="{FF2B5EF4-FFF2-40B4-BE49-F238E27FC236}">
                <a16:creationId xmlns:a16="http://schemas.microsoft.com/office/drawing/2014/main" id="{2E22E4EE-592E-2BE8-C39D-B6C81521F23B}"/>
              </a:ext>
            </a:extLst>
          </p:cNvPr>
          <p:cNvSpPr txBox="1"/>
          <p:nvPr/>
        </p:nvSpPr>
        <p:spPr>
          <a:xfrm>
            <a:off x="3049030" y="3244334"/>
            <a:ext cx="6098058" cy="861774"/>
          </a:xfrm>
          <a:prstGeom prst="rect">
            <a:avLst/>
          </a:prstGeom>
          <a:noFill/>
        </p:spPr>
        <p:txBody>
          <a:bodyPr wrap="square">
            <a:spAutoFit/>
          </a:bodyPr>
          <a:lstStyle/>
          <a:p>
            <a:r>
              <a:rPr lang="da-DK" sz="3200" dirty="0">
                <a:hlinkClick r:id="rId2"/>
              </a:rPr>
              <a:t>https://youtu.be/op0M3sQ0wG0</a:t>
            </a:r>
            <a:endParaRPr lang="da-DK" sz="3200" dirty="0"/>
          </a:p>
          <a:p>
            <a:endParaRPr lang="da-DK" dirty="0"/>
          </a:p>
        </p:txBody>
      </p:sp>
      <p:pic>
        <p:nvPicPr>
          <p:cNvPr id="6" name="Picture 8" descr="Pensionist og">
            <a:extLst>
              <a:ext uri="{FF2B5EF4-FFF2-40B4-BE49-F238E27FC236}">
                <a16:creationId xmlns:a16="http://schemas.microsoft.com/office/drawing/2014/main" id="{EA3693D8-1003-ED92-58E5-BFCB839CF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11968-3F7E-8AC8-0939-62D97D9DC6B5}"/>
              </a:ext>
            </a:extLst>
          </p:cNvPr>
          <p:cNvSpPr>
            <a:spLocks noGrp="1"/>
          </p:cNvSpPr>
          <p:nvPr>
            <p:ph type="title"/>
          </p:nvPr>
        </p:nvSpPr>
        <p:spPr/>
        <p:txBody>
          <a:bodyPr/>
          <a:lstStyle/>
          <a:p>
            <a:r>
              <a:rPr lang="da-DK" dirty="0">
                <a:solidFill>
                  <a:srgbClr val="C00000"/>
                </a:solidFill>
              </a:rPr>
              <a:t>Huskeseddel</a:t>
            </a:r>
          </a:p>
        </p:txBody>
      </p:sp>
      <p:sp>
        <p:nvSpPr>
          <p:cNvPr id="3" name="Pladsholder til indhold 2">
            <a:extLst>
              <a:ext uri="{FF2B5EF4-FFF2-40B4-BE49-F238E27FC236}">
                <a16:creationId xmlns:a16="http://schemas.microsoft.com/office/drawing/2014/main" id="{1704186D-A7D5-711F-4976-592A97E74A9B}"/>
              </a:ext>
            </a:extLst>
          </p:cNvPr>
          <p:cNvSpPr>
            <a:spLocks noGrp="1"/>
          </p:cNvSpPr>
          <p:nvPr>
            <p:ph idx="1"/>
          </p:nvPr>
        </p:nvSpPr>
        <p:spPr>
          <a:xfrm>
            <a:off x="4878859" y="1347714"/>
            <a:ext cx="10515600" cy="4351338"/>
          </a:xfrm>
          <a:effectLst>
            <a:softEdge rad="635000"/>
          </a:effectLst>
        </p:spPr>
        <p:txBody>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pic>
        <p:nvPicPr>
          <p:cNvPr id="6" name="Picture 8" descr="Pensionist og">
            <a:extLst>
              <a:ext uri="{FF2B5EF4-FFF2-40B4-BE49-F238E27FC236}">
                <a16:creationId xmlns:a16="http://schemas.microsoft.com/office/drawing/2014/main" id="{EA3693D8-1003-ED92-58E5-BFCB839CF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ovid-19 og medlemskontakt | FOA">
            <a:extLst>
              <a:ext uri="{FF2B5EF4-FFF2-40B4-BE49-F238E27FC236}">
                <a16:creationId xmlns:a16="http://schemas.microsoft.com/office/drawing/2014/main" id="{2A7EAEF4-57AA-BE73-12C2-44269203D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609" y="1427089"/>
            <a:ext cx="5372100" cy="304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82FA9B33-2FEB-DCD4-A550-8CA9027758F1}"/>
              </a:ext>
            </a:extLst>
          </p:cNvPr>
          <p:cNvSpPr txBox="1"/>
          <p:nvPr/>
        </p:nvSpPr>
        <p:spPr>
          <a:xfrm>
            <a:off x="1112108" y="1427089"/>
            <a:ext cx="6660292" cy="4247317"/>
          </a:xfrm>
          <a:prstGeom prst="rect">
            <a:avLst/>
          </a:prstGeom>
          <a:noFill/>
        </p:spPr>
        <p:txBody>
          <a:bodyPr wrap="square" rtlCol="0">
            <a:spAutoFit/>
          </a:bodyPr>
          <a:lstStyle/>
          <a:p>
            <a:pPr marL="285750" indent="-285750">
              <a:buFont typeface="Arial" panose="020B0604020202020204" pitchFamily="34" charset="0"/>
              <a:buChar char="•"/>
            </a:pPr>
            <a:r>
              <a:rPr lang="da-DK" dirty="0"/>
              <a:t>Du har ret til at få medtaget dine ønsker til den kommende arbejdsplan, men det er lederens ret til at vurdere om dine ønsker kan imødekommes</a:t>
            </a:r>
          </a:p>
          <a:p>
            <a:endParaRPr lang="da-DK" dirty="0"/>
          </a:p>
          <a:p>
            <a:pPr marL="285750" indent="-285750">
              <a:buFont typeface="Arial" panose="020B0604020202020204" pitchFamily="34" charset="0"/>
              <a:buChar char="•"/>
            </a:pPr>
            <a:r>
              <a:rPr lang="da-DK" dirty="0"/>
              <a:t>Notér din varslede arbejdstid</a:t>
            </a:r>
          </a:p>
          <a:p>
            <a:pPr marL="285750" indent="-285750">
              <a:buFont typeface="Arial" panose="020B0604020202020204" pitchFamily="34" charset="0"/>
              <a:buChar char="•"/>
            </a:pPr>
            <a:r>
              <a:rPr lang="da-DK" dirty="0"/>
              <a:t>Notér ændringer efter varslingstidspunktet</a:t>
            </a:r>
          </a:p>
          <a:p>
            <a:endParaRPr lang="da-DK" dirty="0"/>
          </a:p>
          <a:p>
            <a:r>
              <a:rPr lang="da-DK" dirty="0"/>
              <a:t>	- hvornår fik du det at vide</a:t>
            </a:r>
          </a:p>
          <a:p>
            <a:r>
              <a:rPr lang="da-DK" dirty="0"/>
              <a:t>	- hvilken ændring er der sket</a:t>
            </a:r>
          </a:p>
          <a:p>
            <a:endParaRPr lang="da-DK" dirty="0"/>
          </a:p>
          <a:p>
            <a:pPr marL="285750" indent="-285750">
              <a:buFont typeface="Arial" panose="020B0604020202020204" pitchFamily="34" charset="0"/>
              <a:buChar char="•"/>
            </a:pPr>
            <a:r>
              <a:rPr lang="da-DK" dirty="0"/>
              <a:t>Orientér dig om arbejdstidsreglerne her </a:t>
            </a:r>
            <a:r>
              <a:rPr lang="da-DK" dirty="0">
                <a:hlinkClick r:id="rId5"/>
              </a:rPr>
              <a:t>Arbejdstid (sl.dk)</a:t>
            </a:r>
            <a:endParaRPr lang="da-DK" dirty="0"/>
          </a:p>
          <a:p>
            <a:pPr marL="285750" indent="-285750">
              <a:buFont typeface="Arial" panose="020B0604020202020204" pitchFamily="34" charset="0"/>
              <a:buChar char="•"/>
            </a:pPr>
            <a:r>
              <a:rPr lang="da-DK" dirty="0"/>
              <a:t>Orientér dig om arbejdspladsens regler for at bytte vagter.</a:t>
            </a:r>
          </a:p>
          <a:p>
            <a:endParaRPr lang="da-DK" dirty="0"/>
          </a:p>
          <a:p>
            <a:pPr marL="285750" indent="-285750">
              <a:buFont typeface="Arial" panose="020B0604020202020204" pitchFamily="34" charset="0"/>
              <a:buChar char="•"/>
            </a:pPr>
            <a:r>
              <a:rPr lang="da-DK" dirty="0"/>
              <a:t>Hvis du er i tvivl om arbejdstidsreglerne – så henvend dig til TR</a:t>
            </a:r>
          </a:p>
          <a:p>
            <a:endParaRPr lang="da-DK" dirty="0"/>
          </a:p>
        </p:txBody>
      </p:sp>
      <p:sp>
        <p:nvSpPr>
          <p:cNvPr id="7" name="Tekstfelt 6">
            <a:extLst>
              <a:ext uri="{FF2B5EF4-FFF2-40B4-BE49-F238E27FC236}">
                <a16:creationId xmlns:a16="http://schemas.microsoft.com/office/drawing/2014/main" id="{2068A990-88F2-3E82-A937-2C7DCB3180D6}"/>
              </a:ext>
            </a:extLst>
          </p:cNvPr>
          <p:cNvSpPr txBox="1"/>
          <p:nvPr/>
        </p:nvSpPr>
        <p:spPr>
          <a:xfrm>
            <a:off x="1112108" y="5412931"/>
            <a:ext cx="6796216" cy="1323439"/>
          </a:xfrm>
          <a:prstGeom prst="rect">
            <a:avLst/>
          </a:prstGeom>
          <a:noFill/>
        </p:spPr>
        <p:txBody>
          <a:bodyPr wrap="square" rtlCol="0">
            <a:spAutoFit/>
          </a:bodyPr>
          <a:lstStyle/>
          <a:p>
            <a:r>
              <a:rPr lang="da-DK" sz="2000" dirty="0">
                <a:solidFill>
                  <a:srgbClr val="C00000"/>
                </a:solidFill>
              </a:rPr>
              <a:t>HUSK: </a:t>
            </a:r>
          </a:p>
          <a:p>
            <a:endParaRPr lang="da-DK" sz="2000" dirty="0">
              <a:solidFill>
                <a:srgbClr val="C00000"/>
              </a:solidFill>
            </a:endParaRPr>
          </a:p>
          <a:p>
            <a:r>
              <a:rPr lang="da-DK" sz="2000" dirty="0">
                <a:solidFill>
                  <a:srgbClr val="C00000"/>
                </a:solidFill>
              </a:rPr>
              <a:t>Hvis du bliver spurgt om du vil tage en vagt og du frivilligt siger ja – skal det stadig honoreres som </a:t>
            </a:r>
            <a:r>
              <a:rPr lang="da-DK" sz="2000">
                <a:solidFill>
                  <a:srgbClr val="C00000"/>
                </a:solidFill>
              </a:rPr>
              <a:t>hvis den </a:t>
            </a:r>
            <a:r>
              <a:rPr lang="da-DK" sz="2000" dirty="0">
                <a:solidFill>
                  <a:srgbClr val="C00000"/>
                </a:solidFill>
              </a:rPr>
              <a:t>er pålagt</a:t>
            </a:r>
          </a:p>
        </p:txBody>
      </p:sp>
    </p:spTree>
    <p:extLst>
      <p:ext uri="{BB962C8B-B14F-4D97-AF65-F5344CB8AC3E}">
        <p14:creationId xmlns:p14="http://schemas.microsoft.com/office/powerpoint/2010/main" val="344164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4" name="Tekstfelt 3">
            <a:extLst>
              <a:ext uri="{FF2B5EF4-FFF2-40B4-BE49-F238E27FC236}">
                <a16:creationId xmlns:a16="http://schemas.microsoft.com/office/drawing/2014/main" id="{1A886E6D-8246-26FC-77A6-0609C5BBFDA4}"/>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Grundløn (og tillæg til Grundløn)</a:t>
            </a:r>
          </a:p>
        </p:txBody>
      </p:sp>
      <p:pic>
        <p:nvPicPr>
          <p:cNvPr id="5" name="Billede 4" descr="Et billede, der indeholder person, tøj, Ansigt, indendørs&#10;&#10;Automatisk genereret beskrivelse">
            <a:extLst>
              <a:ext uri="{FF2B5EF4-FFF2-40B4-BE49-F238E27FC236}">
                <a16:creationId xmlns:a16="http://schemas.microsoft.com/office/drawing/2014/main" id="{B4AFA9A0-09B3-666F-6F10-94A8A0EFE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644" y="1955996"/>
            <a:ext cx="4545057" cy="2934353"/>
          </a:xfrm>
          <a:prstGeom prst="rect">
            <a:avLst/>
          </a:prstGeom>
          <a:effectLst>
            <a:softEdge rad="635000"/>
          </a:effectLst>
        </p:spPr>
      </p:pic>
    </p:spTree>
    <p:extLst>
      <p:ext uri="{BB962C8B-B14F-4D97-AF65-F5344CB8AC3E}">
        <p14:creationId xmlns:p14="http://schemas.microsoft.com/office/powerpoint/2010/main" val="309104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øser du dine arbejdsopgaver bedst muligt? - Promentum">
            <a:extLst>
              <a:ext uri="{FF2B5EF4-FFF2-40B4-BE49-F238E27FC236}">
                <a16:creationId xmlns:a16="http://schemas.microsoft.com/office/drawing/2014/main" id="{51767A7F-AF70-CF78-A6B1-E71D11601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22" y="796452"/>
            <a:ext cx="5715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5" name="Tekstfelt 4">
            <a:extLst>
              <a:ext uri="{FF2B5EF4-FFF2-40B4-BE49-F238E27FC236}">
                <a16:creationId xmlns:a16="http://schemas.microsoft.com/office/drawing/2014/main" id="{C7BE2A32-6F6B-33B3-0C16-177DF6931CC4}"/>
              </a:ext>
            </a:extLst>
          </p:cNvPr>
          <p:cNvSpPr txBox="1"/>
          <p:nvPr/>
        </p:nvSpPr>
        <p:spPr>
          <a:xfrm>
            <a:off x="6985565" y="4795767"/>
            <a:ext cx="4469027" cy="369332"/>
          </a:xfrm>
          <a:prstGeom prst="rect">
            <a:avLst/>
          </a:prstGeom>
          <a:noFill/>
        </p:spPr>
        <p:txBody>
          <a:bodyPr wrap="square" rtlCol="0">
            <a:spAutoFit/>
          </a:bodyPr>
          <a:lstStyle/>
          <a:p>
            <a:r>
              <a:rPr lang="da-DK" dirty="0">
                <a:solidFill>
                  <a:srgbClr val="C00000"/>
                </a:solidFill>
              </a:rPr>
              <a:t>Hvilke særlige funktioner har du ?</a:t>
            </a:r>
          </a:p>
        </p:txBody>
      </p:sp>
      <p:sp>
        <p:nvSpPr>
          <p:cNvPr id="7" name="Tekstfelt 6">
            <a:extLst>
              <a:ext uri="{FF2B5EF4-FFF2-40B4-BE49-F238E27FC236}">
                <a16:creationId xmlns:a16="http://schemas.microsoft.com/office/drawing/2014/main" id="{7EF5460A-BF05-65D9-8071-670E840D6DCC}"/>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Funktionsløn</a:t>
            </a:r>
          </a:p>
        </p:txBody>
      </p:sp>
    </p:spTree>
    <p:extLst>
      <p:ext uri="{BB962C8B-B14F-4D97-AF65-F5344CB8AC3E}">
        <p14:creationId xmlns:p14="http://schemas.microsoft.com/office/powerpoint/2010/main" val="355763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3" name="Tekstfelt 2">
            <a:extLst>
              <a:ext uri="{FF2B5EF4-FFF2-40B4-BE49-F238E27FC236}">
                <a16:creationId xmlns:a16="http://schemas.microsoft.com/office/drawing/2014/main" id="{3AEB627E-64E2-AA5E-4E80-D9427846C3E8}"/>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Kvalifikationsløn</a:t>
            </a:r>
          </a:p>
        </p:txBody>
      </p:sp>
      <p:pic>
        <p:nvPicPr>
          <p:cNvPr id="5" name="Picture 2" descr="Vi får et større behov for nye kompetencer” – SAMDATA Mag">
            <a:extLst>
              <a:ext uri="{FF2B5EF4-FFF2-40B4-BE49-F238E27FC236}">
                <a16:creationId xmlns:a16="http://schemas.microsoft.com/office/drawing/2014/main" id="{CD99C3EF-96A6-298B-CD19-5A1ECDA44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530" y="2310714"/>
            <a:ext cx="4669585" cy="262799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5E157BCE-FAE0-D5D6-0D94-711CAB80D9A9}"/>
              </a:ext>
            </a:extLst>
          </p:cNvPr>
          <p:cNvSpPr txBox="1"/>
          <p:nvPr/>
        </p:nvSpPr>
        <p:spPr>
          <a:xfrm>
            <a:off x="6595529" y="4798512"/>
            <a:ext cx="4669585" cy="369332"/>
          </a:xfrm>
          <a:prstGeom prst="rect">
            <a:avLst/>
          </a:prstGeom>
          <a:noFill/>
        </p:spPr>
        <p:txBody>
          <a:bodyPr wrap="square" rtlCol="0">
            <a:spAutoFit/>
          </a:bodyPr>
          <a:lstStyle/>
          <a:p>
            <a:r>
              <a:rPr lang="da-DK" dirty="0">
                <a:solidFill>
                  <a:srgbClr val="C00000"/>
                </a:solidFill>
              </a:rPr>
              <a:t>Hvilke kvalifikationer og kompetencer har du ?</a:t>
            </a:r>
          </a:p>
        </p:txBody>
      </p:sp>
    </p:spTree>
    <p:extLst>
      <p:ext uri="{BB962C8B-B14F-4D97-AF65-F5344CB8AC3E}">
        <p14:creationId xmlns:p14="http://schemas.microsoft.com/office/powerpoint/2010/main" val="70126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3" name="Tekstfelt 2">
            <a:extLst>
              <a:ext uri="{FF2B5EF4-FFF2-40B4-BE49-F238E27FC236}">
                <a16:creationId xmlns:a16="http://schemas.microsoft.com/office/drawing/2014/main" id="{C296E5F9-A1B3-2E61-ADF5-2114218C8734}"/>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Resultatløn</a:t>
            </a:r>
          </a:p>
        </p:txBody>
      </p:sp>
      <p:pic>
        <p:nvPicPr>
          <p:cNvPr id="4098" name="Picture 2" descr="Startliste og resultater Fastelavn 2018">
            <a:extLst>
              <a:ext uri="{FF2B5EF4-FFF2-40B4-BE49-F238E27FC236}">
                <a16:creationId xmlns:a16="http://schemas.microsoft.com/office/drawing/2014/main" id="{7DD771D7-4CE3-315B-C475-8C611FCB9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472" y="1634019"/>
            <a:ext cx="4549748" cy="315112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7763722D-BF23-A09D-68D3-3B8E727E741B}"/>
              </a:ext>
            </a:extLst>
          </p:cNvPr>
          <p:cNvSpPr txBox="1"/>
          <p:nvPr/>
        </p:nvSpPr>
        <p:spPr>
          <a:xfrm>
            <a:off x="6595529" y="4798512"/>
            <a:ext cx="4669585" cy="369332"/>
          </a:xfrm>
          <a:prstGeom prst="rect">
            <a:avLst/>
          </a:prstGeom>
          <a:noFill/>
        </p:spPr>
        <p:txBody>
          <a:bodyPr wrap="square" rtlCol="0">
            <a:spAutoFit/>
          </a:bodyPr>
          <a:lstStyle/>
          <a:p>
            <a:r>
              <a:rPr lang="da-DK" dirty="0">
                <a:solidFill>
                  <a:srgbClr val="C00000"/>
                </a:solidFill>
              </a:rPr>
              <a:t>Hvilke resultater har opnået ?</a:t>
            </a:r>
          </a:p>
        </p:txBody>
      </p:sp>
    </p:spTree>
    <p:extLst>
      <p:ext uri="{BB962C8B-B14F-4D97-AF65-F5344CB8AC3E}">
        <p14:creationId xmlns:p14="http://schemas.microsoft.com/office/powerpoint/2010/main" val="408347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3" name="Tekstfelt 2">
            <a:extLst>
              <a:ext uri="{FF2B5EF4-FFF2-40B4-BE49-F238E27FC236}">
                <a16:creationId xmlns:a16="http://schemas.microsoft.com/office/drawing/2014/main" id="{E8A2DA3A-CAAD-707C-C110-718359D56E6F}"/>
              </a:ext>
            </a:extLst>
          </p:cNvPr>
          <p:cNvSpPr txBox="1"/>
          <p:nvPr/>
        </p:nvSpPr>
        <p:spPr>
          <a:xfrm>
            <a:off x="6595529" y="4798512"/>
            <a:ext cx="4669585" cy="369332"/>
          </a:xfrm>
          <a:prstGeom prst="rect">
            <a:avLst/>
          </a:prstGeom>
          <a:noFill/>
        </p:spPr>
        <p:txBody>
          <a:bodyPr wrap="square" rtlCol="0">
            <a:spAutoFit/>
          </a:bodyPr>
          <a:lstStyle/>
          <a:p>
            <a:r>
              <a:rPr lang="da-DK" dirty="0">
                <a:solidFill>
                  <a:srgbClr val="C00000"/>
                </a:solidFill>
              </a:rPr>
              <a:t>Var du i samme stilling marts 1998 ?</a:t>
            </a:r>
          </a:p>
        </p:txBody>
      </p:sp>
      <p:sp>
        <p:nvSpPr>
          <p:cNvPr id="6" name="Tekstfelt 5">
            <a:extLst>
              <a:ext uri="{FF2B5EF4-FFF2-40B4-BE49-F238E27FC236}">
                <a16:creationId xmlns:a16="http://schemas.microsoft.com/office/drawing/2014/main" id="{43CCBD16-EED5-A378-5F56-85A1B0B9CDEC}"/>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Overgangstrin</a:t>
            </a:r>
          </a:p>
        </p:txBody>
      </p:sp>
      <p:pic>
        <p:nvPicPr>
          <p:cNvPr id="5122" name="Picture 2" descr="Nyt stof FOXO4 anti-aldring livseliksir forynge celler væv bremse aldring mus">
            <a:extLst>
              <a:ext uri="{FF2B5EF4-FFF2-40B4-BE49-F238E27FC236}">
                <a16:creationId xmlns:a16="http://schemas.microsoft.com/office/drawing/2014/main" id="{4A564AB4-075E-6BD4-75A2-BC2D329A4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82193" y="1738157"/>
            <a:ext cx="4896255" cy="284546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3" name="Tekstfelt 2">
            <a:extLst>
              <a:ext uri="{FF2B5EF4-FFF2-40B4-BE49-F238E27FC236}">
                <a16:creationId xmlns:a16="http://schemas.microsoft.com/office/drawing/2014/main" id="{E8A2DA3A-CAAD-707C-C110-718359D56E6F}"/>
              </a:ext>
            </a:extLst>
          </p:cNvPr>
          <p:cNvSpPr txBox="1"/>
          <p:nvPr/>
        </p:nvSpPr>
        <p:spPr>
          <a:xfrm>
            <a:off x="6595529" y="4798512"/>
            <a:ext cx="4669585" cy="369332"/>
          </a:xfrm>
          <a:prstGeom prst="rect">
            <a:avLst/>
          </a:prstGeom>
          <a:noFill/>
        </p:spPr>
        <p:txBody>
          <a:bodyPr wrap="square" rtlCol="0">
            <a:spAutoFit/>
          </a:bodyPr>
          <a:lstStyle/>
          <a:p>
            <a:r>
              <a:rPr lang="da-DK" dirty="0">
                <a:solidFill>
                  <a:srgbClr val="C00000"/>
                </a:solidFill>
              </a:rPr>
              <a:t>              Sikring af dit seniorliv </a:t>
            </a:r>
          </a:p>
        </p:txBody>
      </p:sp>
      <p:sp>
        <p:nvSpPr>
          <p:cNvPr id="6" name="Tekstfelt 5">
            <a:extLst>
              <a:ext uri="{FF2B5EF4-FFF2-40B4-BE49-F238E27FC236}">
                <a16:creationId xmlns:a16="http://schemas.microsoft.com/office/drawing/2014/main" id="{43CCBD16-EED5-A378-5F56-85A1B0B9CDEC}"/>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Pension</a:t>
            </a:r>
          </a:p>
        </p:txBody>
      </p:sp>
      <p:pic>
        <p:nvPicPr>
          <p:cNvPr id="7170" name="Picture 2" descr="Se om det gælder dig: Obligatorisk pensionsopsparing fra 1. januar">
            <a:extLst>
              <a:ext uri="{FF2B5EF4-FFF2-40B4-BE49-F238E27FC236}">
                <a16:creationId xmlns:a16="http://schemas.microsoft.com/office/drawing/2014/main" id="{8685DB89-FCD8-7C2B-0A87-75F89EEFD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250" y="1736136"/>
            <a:ext cx="4832864" cy="27184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5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3" name="Tekstfelt 2">
            <a:extLst>
              <a:ext uri="{FF2B5EF4-FFF2-40B4-BE49-F238E27FC236}">
                <a16:creationId xmlns:a16="http://schemas.microsoft.com/office/drawing/2014/main" id="{E8A2DA3A-CAAD-707C-C110-718359D56E6F}"/>
              </a:ext>
            </a:extLst>
          </p:cNvPr>
          <p:cNvSpPr txBox="1"/>
          <p:nvPr/>
        </p:nvSpPr>
        <p:spPr>
          <a:xfrm>
            <a:off x="6595529" y="4798512"/>
            <a:ext cx="5242244" cy="369332"/>
          </a:xfrm>
          <a:prstGeom prst="rect">
            <a:avLst/>
          </a:prstGeom>
          <a:noFill/>
        </p:spPr>
        <p:txBody>
          <a:bodyPr wrap="square" rtlCol="0">
            <a:spAutoFit/>
          </a:bodyPr>
          <a:lstStyle/>
          <a:p>
            <a:r>
              <a:rPr lang="da-DK" dirty="0">
                <a:solidFill>
                  <a:srgbClr val="C00000"/>
                </a:solidFill>
              </a:rPr>
              <a:t>Kompensation for at arbejde på skæve tidspunkter?</a:t>
            </a:r>
          </a:p>
        </p:txBody>
      </p:sp>
      <p:sp>
        <p:nvSpPr>
          <p:cNvPr id="6" name="Tekstfelt 5">
            <a:extLst>
              <a:ext uri="{FF2B5EF4-FFF2-40B4-BE49-F238E27FC236}">
                <a16:creationId xmlns:a16="http://schemas.microsoft.com/office/drawing/2014/main" id="{43CCBD16-EED5-A378-5F56-85A1B0B9CDEC}"/>
              </a:ext>
            </a:extLst>
          </p:cNvPr>
          <p:cNvSpPr txBox="1"/>
          <p:nvPr/>
        </p:nvSpPr>
        <p:spPr>
          <a:xfrm>
            <a:off x="1136822" y="3827316"/>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Særydelser</a:t>
            </a:r>
          </a:p>
        </p:txBody>
      </p:sp>
      <p:pic>
        <p:nvPicPr>
          <p:cNvPr id="6146" name="Picture 2" descr="Interessetimer - Læs om dine rettigheder her - HK">
            <a:extLst>
              <a:ext uri="{FF2B5EF4-FFF2-40B4-BE49-F238E27FC236}">
                <a16:creationId xmlns:a16="http://schemas.microsoft.com/office/drawing/2014/main" id="{A50D1007-F0A6-7658-47E2-BC94BA606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134" y="1345709"/>
            <a:ext cx="4822152" cy="321476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04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sionist og">
            <a:extLst>
              <a:ext uri="{FF2B5EF4-FFF2-40B4-BE49-F238E27FC236}">
                <a16:creationId xmlns:a16="http://schemas.microsoft.com/office/drawing/2014/main" id="{40AE0BED-68A9-D8B5-F084-8FB55FB5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17" y="5514828"/>
            <a:ext cx="2981905" cy="6467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5FA63A-9F08-237C-F347-05CC11CF4115}"/>
              </a:ext>
            </a:extLst>
          </p:cNvPr>
          <p:cNvSpPr>
            <a:spLocks noGrp="1"/>
          </p:cNvSpPr>
          <p:nvPr>
            <p:ph type="ctrTitle"/>
          </p:nvPr>
        </p:nvSpPr>
        <p:spPr>
          <a:xfrm>
            <a:off x="-144163" y="254840"/>
            <a:ext cx="12480325" cy="883085"/>
          </a:xfrm>
        </p:spPr>
        <p:txBody>
          <a:bodyPr>
            <a:normAutofit/>
          </a:bodyPr>
          <a:lstStyle/>
          <a:p>
            <a:r>
              <a:rPr lang="da-DK" sz="4400" dirty="0">
                <a:solidFill>
                  <a:srgbClr val="C00000"/>
                </a:solidFill>
              </a:rPr>
              <a:t>Sammensætning af din løn</a:t>
            </a:r>
          </a:p>
        </p:txBody>
      </p:sp>
      <p:sp>
        <p:nvSpPr>
          <p:cNvPr id="3" name="Tekstfelt 2">
            <a:extLst>
              <a:ext uri="{FF2B5EF4-FFF2-40B4-BE49-F238E27FC236}">
                <a16:creationId xmlns:a16="http://schemas.microsoft.com/office/drawing/2014/main" id="{E8A2DA3A-CAAD-707C-C110-718359D56E6F}"/>
              </a:ext>
            </a:extLst>
          </p:cNvPr>
          <p:cNvSpPr txBox="1"/>
          <p:nvPr/>
        </p:nvSpPr>
        <p:spPr>
          <a:xfrm>
            <a:off x="6595529" y="4798512"/>
            <a:ext cx="5242244" cy="369332"/>
          </a:xfrm>
          <a:prstGeom prst="rect">
            <a:avLst/>
          </a:prstGeom>
          <a:noFill/>
        </p:spPr>
        <p:txBody>
          <a:bodyPr wrap="square" rtlCol="0">
            <a:spAutoFit/>
          </a:bodyPr>
          <a:lstStyle/>
          <a:p>
            <a:r>
              <a:rPr lang="da-DK" dirty="0">
                <a:solidFill>
                  <a:srgbClr val="C00000"/>
                </a:solidFill>
              </a:rPr>
              <a:t>                             Så skal vi i biografen </a:t>
            </a:r>
          </a:p>
        </p:txBody>
      </p:sp>
      <p:sp>
        <p:nvSpPr>
          <p:cNvPr id="6" name="Tekstfelt 5">
            <a:extLst>
              <a:ext uri="{FF2B5EF4-FFF2-40B4-BE49-F238E27FC236}">
                <a16:creationId xmlns:a16="http://schemas.microsoft.com/office/drawing/2014/main" id="{43CCBD16-EED5-A378-5F56-85A1B0B9CDEC}"/>
              </a:ext>
            </a:extLst>
          </p:cNvPr>
          <p:cNvSpPr txBox="1"/>
          <p:nvPr/>
        </p:nvSpPr>
        <p:spPr>
          <a:xfrm>
            <a:off x="1173892" y="3813400"/>
            <a:ext cx="6759146" cy="1569660"/>
          </a:xfrm>
          <a:prstGeom prst="rect">
            <a:avLst/>
          </a:prstGeom>
          <a:noFill/>
        </p:spPr>
        <p:txBody>
          <a:bodyPr wrap="square" rtlCol="0">
            <a:spAutoFit/>
          </a:bodyPr>
          <a:lstStyle/>
          <a:p>
            <a:r>
              <a:rPr lang="da-DK" sz="3200" dirty="0"/>
              <a:t>HVAD ER:</a:t>
            </a:r>
          </a:p>
          <a:p>
            <a:endParaRPr lang="da-DK" sz="3200" dirty="0"/>
          </a:p>
          <a:p>
            <a:r>
              <a:rPr lang="da-DK" sz="3200" b="1" i="1" dirty="0">
                <a:solidFill>
                  <a:srgbClr val="C00000"/>
                </a:solidFill>
              </a:rPr>
              <a:t>Særydelser</a:t>
            </a:r>
          </a:p>
        </p:txBody>
      </p:sp>
      <p:pic>
        <p:nvPicPr>
          <p:cNvPr id="8194" name="Picture 2" descr="Go Dream Bio tur for 2 - GaveShop.nu">
            <a:extLst>
              <a:ext uri="{FF2B5EF4-FFF2-40B4-BE49-F238E27FC236}">
                <a16:creationId xmlns:a16="http://schemas.microsoft.com/office/drawing/2014/main" id="{F5D4C82E-BE01-793C-4281-BE99EAE52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529" y="1304263"/>
            <a:ext cx="4933325" cy="329396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6" name="Picture 4" descr="Go Dream Bio tur for 2 - GaveShop.nu">
            <a:extLst>
              <a:ext uri="{FF2B5EF4-FFF2-40B4-BE49-F238E27FC236}">
                <a16:creationId xmlns:a16="http://schemas.microsoft.com/office/drawing/2014/main" id="{3207CD07-7452-0853-6C9F-5763A829D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0"/>
            <a:ext cx="10271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o Dream Bio tur for 2 - GaveShop.nu">
            <a:extLst>
              <a:ext uri="{FF2B5EF4-FFF2-40B4-BE49-F238E27FC236}">
                <a16:creationId xmlns:a16="http://schemas.microsoft.com/office/drawing/2014/main" id="{567C8EA4-DC27-438B-44CB-D8251AB2F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125"/>
            <a:ext cx="12192000" cy="814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435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1780</Words>
  <Application>Microsoft Office PowerPoint</Application>
  <PresentationFormat>Widescreen</PresentationFormat>
  <Paragraphs>192</Paragraphs>
  <Slides>12</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Calibri</vt:lpstr>
      <vt:lpstr>Calibri Light</vt:lpstr>
      <vt:lpstr>Office-tema</vt:lpstr>
      <vt:lpstr>Har du styr på din løn</vt:lpstr>
      <vt:lpstr>Sammensætning af din løn</vt:lpstr>
      <vt:lpstr>Sammensætning af din løn</vt:lpstr>
      <vt:lpstr>Sammensætning af din løn</vt:lpstr>
      <vt:lpstr>Sammensætning af din løn</vt:lpstr>
      <vt:lpstr>Sammensætning af din løn</vt:lpstr>
      <vt:lpstr>Sammensætning af din løn</vt:lpstr>
      <vt:lpstr>Sammensætning af din løn</vt:lpstr>
      <vt:lpstr>Sammensætning af din løn</vt:lpstr>
      <vt:lpstr>Video om din lønseddel (KMD) </vt:lpstr>
      <vt:lpstr>Video om din lønseddel (Silkeborg) </vt:lpstr>
      <vt:lpstr>Huskeseddel</vt:lpstr>
    </vt:vector>
  </TitlesOfParts>
  <Company>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 du styr på din løn</dc:title>
  <dc:creator>Poul Flack Jensen</dc:creator>
  <cp:lastModifiedBy>Margit Solveig Kristoffersen</cp:lastModifiedBy>
  <cp:revision>3</cp:revision>
  <dcterms:created xsi:type="dcterms:W3CDTF">2024-01-18T12:22:28Z</dcterms:created>
  <dcterms:modified xsi:type="dcterms:W3CDTF">2024-05-30T09:58:54Z</dcterms:modified>
</cp:coreProperties>
</file>