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87" r:id="rId2"/>
  </p:sldIdLst>
  <p:sldSz cx="7553325" cy="10688638"/>
  <p:notesSz cx="10688638" cy="7553325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591B34C-E42B-80E1-1656-34C02B685CC8}" name="William Steffensen" initials="WS" userId="S::wes@sl.dk::d2509a20-bc33-46d3-be9e-dd9345bd9ca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EFEA"/>
    <a:srgbClr val="D700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51"/>
    <p:restoredTop sz="94610"/>
  </p:normalViewPr>
  <p:slideViewPr>
    <p:cSldViewPr snapToGrid="0" snapToObjects="1">
      <p:cViewPr varScale="1">
        <p:scale>
          <a:sx n="80" d="100"/>
          <a:sy n="80" d="100"/>
        </p:scale>
        <p:origin x="29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 Ellesøe Hansen" userId="fbdfceae-c225-4016-8014-425987ab34ab" providerId="ADAL" clId="{FB481248-27D5-48DC-9CA2-2A287F6316D7}"/>
    <pc:docChg chg="delSld">
      <pc:chgData name="Sara Ellesøe Hansen" userId="fbdfceae-c225-4016-8014-425987ab34ab" providerId="ADAL" clId="{FB481248-27D5-48DC-9CA2-2A287F6316D7}" dt="2025-09-04T12:39:57.397" v="0" actId="47"/>
      <pc:docMkLst>
        <pc:docMk/>
      </pc:docMkLst>
      <pc:sldChg chg="del">
        <pc:chgData name="Sara Ellesøe Hansen" userId="fbdfceae-c225-4016-8014-425987ab34ab" providerId="ADAL" clId="{FB481248-27D5-48DC-9CA2-2A287F6316D7}" dt="2025-09-04T12:39:57.397" v="0" actId="47"/>
        <pc:sldMkLst>
          <pc:docMk/>
          <pc:sldMk cId="1253208577" sldId="278"/>
        </pc:sldMkLst>
      </pc:sldChg>
      <pc:sldChg chg="del">
        <pc:chgData name="Sara Ellesøe Hansen" userId="fbdfceae-c225-4016-8014-425987ab34ab" providerId="ADAL" clId="{FB481248-27D5-48DC-9CA2-2A287F6316D7}" dt="2025-09-04T12:39:57.397" v="0" actId="47"/>
        <pc:sldMkLst>
          <pc:docMk/>
          <pc:sldMk cId="2813393729" sldId="279"/>
        </pc:sldMkLst>
      </pc:sldChg>
      <pc:sldChg chg="del">
        <pc:chgData name="Sara Ellesøe Hansen" userId="fbdfceae-c225-4016-8014-425987ab34ab" providerId="ADAL" clId="{FB481248-27D5-48DC-9CA2-2A287F6316D7}" dt="2025-09-04T12:39:57.397" v="0" actId="47"/>
        <pc:sldMkLst>
          <pc:docMk/>
          <pc:sldMk cId="4103002809" sldId="280"/>
        </pc:sldMkLst>
      </pc:sldChg>
      <pc:sldChg chg="del">
        <pc:chgData name="Sara Ellesøe Hansen" userId="fbdfceae-c225-4016-8014-425987ab34ab" providerId="ADAL" clId="{FB481248-27D5-48DC-9CA2-2A287F6316D7}" dt="2025-09-04T12:39:57.397" v="0" actId="47"/>
        <pc:sldMkLst>
          <pc:docMk/>
          <pc:sldMk cId="980707937" sldId="281"/>
        </pc:sldMkLst>
      </pc:sldChg>
      <pc:sldChg chg="del">
        <pc:chgData name="Sara Ellesøe Hansen" userId="fbdfceae-c225-4016-8014-425987ab34ab" providerId="ADAL" clId="{FB481248-27D5-48DC-9CA2-2A287F6316D7}" dt="2025-09-04T12:39:57.397" v="0" actId="47"/>
        <pc:sldMkLst>
          <pc:docMk/>
          <pc:sldMk cId="4138679105" sldId="282"/>
        </pc:sldMkLst>
      </pc:sldChg>
      <pc:sldChg chg="del">
        <pc:chgData name="Sara Ellesøe Hansen" userId="fbdfceae-c225-4016-8014-425987ab34ab" providerId="ADAL" clId="{FB481248-27D5-48DC-9CA2-2A287F6316D7}" dt="2025-09-04T12:39:57.397" v="0" actId="47"/>
        <pc:sldMkLst>
          <pc:docMk/>
          <pc:sldMk cId="3387263992" sldId="283"/>
        </pc:sldMkLst>
      </pc:sldChg>
      <pc:sldChg chg="del">
        <pc:chgData name="Sara Ellesøe Hansen" userId="fbdfceae-c225-4016-8014-425987ab34ab" providerId="ADAL" clId="{FB481248-27D5-48DC-9CA2-2A287F6316D7}" dt="2025-09-04T12:39:57.397" v="0" actId="47"/>
        <pc:sldMkLst>
          <pc:docMk/>
          <pc:sldMk cId="3078349242" sldId="285"/>
        </pc:sldMkLst>
      </pc:sldChg>
      <pc:sldChg chg="del">
        <pc:chgData name="Sara Ellesøe Hansen" userId="fbdfceae-c225-4016-8014-425987ab34ab" providerId="ADAL" clId="{FB481248-27D5-48DC-9CA2-2A287F6316D7}" dt="2025-09-04T12:39:57.397" v="0" actId="47"/>
        <pc:sldMkLst>
          <pc:docMk/>
          <pc:sldMk cId="659450857" sldId="288"/>
        </pc:sldMkLst>
      </pc:sldChg>
      <pc:sldChg chg="del">
        <pc:chgData name="Sara Ellesøe Hansen" userId="fbdfceae-c225-4016-8014-425987ab34ab" providerId="ADAL" clId="{FB481248-27D5-48DC-9CA2-2A287F6316D7}" dt="2025-09-04T12:39:57.397" v="0" actId="47"/>
        <pc:sldMkLst>
          <pc:docMk/>
          <pc:sldMk cId="2991984159" sldId="289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Budgetteret</c:v>
                </c:pt>
              </c:strCache>
            </c:strRef>
          </c:tx>
          <c:spPr>
            <a:ln w="2540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Sheet1!$B$2:$B$5</c:f>
              <c:numCache>
                <c:formatCode>#,##0</c:formatCode>
                <c:ptCount val="4"/>
                <c:pt idx="0">
                  <c:v>3212717</c:v>
                </c:pt>
                <c:pt idx="1">
                  <c:v>3210765</c:v>
                </c:pt>
                <c:pt idx="2">
                  <c:v>3368463</c:v>
                </c:pt>
                <c:pt idx="3">
                  <c:v>3635896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56C-E246-AFD2-2C78B290632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Faktiske udgifter</c:v>
                </c:pt>
              </c:strCache>
            </c:strRef>
          </c:tx>
          <c:spPr>
            <a:ln w="25400" cap="rnd">
              <a:solidFill>
                <a:srgbClr val="D70043"/>
              </a:solidFill>
              <a:round/>
            </a:ln>
            <a:effectLst/>
          </c:spPr>
          <c:marker>
            <c:symbol val="none"/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Sheet1!$C$2:$C$5</c:f>
              <c:numCache>
                <c:formatCode>#,##0</c:formatCode>
                <c:ptCount val="4"/>
                <c:pt idx="0">
                  <c:v>3481288</c:v>
                </c:pt>
                <c:pt idx="1">
                  <c:v>3551311</c:v>
                </c:pt>
                <c:pt idx="2">
                  <c:v>3715110</c:v>
                </c:pt>
                <c:pt idx="3">
                  <c:v>3774034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56C-E246-AFD2-2C78B29063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73341408"/>
        <c:axId val="1673343120"/>
      </c:lineChart>
      <c:catAx>
        <c:axId val="1673341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DK"/>
          </a:p>
        </c:txPr>
        <c:crossAx val="1673343120"/>
        <c:crosses val="autoZero"/>
        <c:auto val="1"/>
        <c:lblAlgn val="ctr"/>
        <c:lblOffset val="100"/>
        <c:noMultiLvlLbl val="0"/>
      </c:catAx>
      <c:valAx>
        <c:axId val="1673343120"/>
        <c:scaling>
          <c:orientation val="minMax"/>
          <c:max val="3800000"/>
          <c:min val="31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DK"/>
          </a:p>
        </c:txPr>
        <c:crossAx val="1673341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DK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D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5330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eur03.safelinks.protection.outlook.com/?url=http%3A%2F%2Fsl.dk%2Fkv25&amp;data=05%7C02%7Cwes%40sl.dk%7Cdeace083d8a148dafff908dde0bb7d51%7Ce4528ada010c4aef99adfb525b6479dd%7C0%7C0%7C638913818039388343%7CUnknown%7CTWFpbGZsb3d8eyJFbXB0eU1hcGkiOnRydWUsIlYiOiIwLjAuMDAwMCIsIlAiOiJXaW4zMiIsIkFOIjoiTWFpbCIsIldUIjoyfQ%3D%3D%7C0%7C%7C%7C&amp;sdata=YkYwlmQIv%2BqtGx8Bl5iLkDfc1bq5t0buaWLTHBwHYKs%3D&amp;reserved=0" TargetMode="External"/><Relationship Id="rId13" Type="http://schemas.openxmlformats.org/officeDocument/2006/relationships/image" Target="../media/image11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0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svg"/><Relationship Id="rId15" Type="http://schemas.openxmlformats.org/officeDocument/2006/relationships/chart" Target="../charts/chart1.xml"/><Relationship Id="rId10" Type="http://schemas.openxmlformats.org/officeDocument/2006/relationships/image" Target="../media/image8.sv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EFEA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BC44884-7742-E9B3-ACDA-5E53217AA3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 ">
            <a:extLst>
              <a:ext uri="{FF2B5EF4-FFF2-40B4-BE49-F238E27FC236}">
                <a16:creationId xmlns:a16="http://schemas.microsoft.com/office/drawing/2014/main" id="{75FA4E4A-C520-262E-8021-4A61F4BEA9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5874920" cy="3737309"/>
          </a:xfrm>
          <a:prstGeom prst="rect">
            <a:avLst/>
          </a:prstGeom>
        </p:spPr>
      </p:pic>
      <p:pic>
        <p:nvPicPr>
          <p:cNvPr id="3" name="Image 0" descr=" ">
            <a:extLst>
              <a:ext uri="{FF2B5EF4-FFF2-40B4-BE49-F238E27FC236}">
                <a16:creationId xmlns:a16="http://schemas.microsoft.com/office/drawing/2014/main" id="{E061D46C-3FE2-D297-E52E-A4230202BB4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160510" y="1569611"/>
            <a:ext cx="952052" cy="1345688"/>
          </a:xfrm>
          <a:prstGeom prst="rect">
            <a:avLst/>
          </a:prstGeom>
        </p:spPr>
      </p:pic>
      <p:sp>
        <p:nvSpPr>
          <p:cNvPr id="4" name="Shape 3">
            <a:extLst>
              <a:ext uri="{FF2B5EF4-FFF2-40B4-BE49-F238E27FC236}">
                <a16:creationId xmlns:a16="http://schemas.microsoft.com/office/drawing/2014/main" id="{49EAD23F-96CE-664D-310E-F5C23DAD0B78}"/>
              </a:ext>
            </a:extLst>
          </p:cNvPr>
          <p:cNvSpPr/>
          <p:nvPr/>
        </p:nvSpPr>
        <p:spPr>
          <a:xfrm>
            <a:off x="253880" y="2577120"/>
            <a:ext cx="7045183" cy="3580039"/>
          </a:xfrm>
          <a:prstGeom prst="roundRect">
            <a:avLst>
              <a:gd name="adj" fmla="val 2810"/>
            </a:avLst>
          </a:prstGeom>
          <a:solidFill>
            <a:srgbClr val="FFFFFF">
              <a:alpha val="100000"/>
            </a:srgbClr>
          </a:solidFill>
          <a:ln/>
        </p:spPr>
        <p:txBody>
          <a:bodyPr/>
          <a:lstStyle/>
          <a:p>
            <a:endParaRPr lang="en-GB"/>
          </a:p>
        </p:txBody>
      </p:sp>
      <p:pic>
        <p:nvPicPr>
          <p:cNvPr id="5" name="Image 9" descr=" ">
            <a:extLst>
              <a:ext uri="{FF2B5EF4-FFF2-40B4-BE49-F238E27FC236}">
                <a16:creationId xmlns:a16="http://schemas.microsoft.com/office/drawing/2014/main" id="{6D47DD7A-9C06-DF30-C402-FB492357605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500420" y="999745"/>
            <a:ext cx="1705580" cy="1869290"/>
          </a:xfrm>
          <a:prstGeom prst="rect">
            <a:avLst/>
          </a:prstGeom>
        </p:spPr>
      </p:pic>
      <p:sp>
        <p:nvSpPr>
          <p:cNvPr id="6" name="Text 1">
            <a:extLst>
              <a:ext uri="{FF2B5EF4-FFF2-40B4-BE49-F238E27FC236}">
                <a16:creationId xmlns:a16="http://schemas.microsoft.com/office/drawing/2014/main" id="{1A0648AD-C2BB-7B39-6E95-8E00A8F070D2}"/>
              </a:ext>
            </a:extLst>
          </p:cNvPr>
          <p:cNvSpPr/>
          <p:nvPr/>
        </p:nvSpPr>
        <p:spPr>
          <a:xfrm>
            <a:off x="253880" y="568033"/>
            <a:ext cx="5090303" cy="22851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buNone/>
            </a:pPr>
            <a:r>
              <a:rPr lang="en-US" sz="1200" dirty="0">
                <a:solidFill>
                  <a:srgbClr val="FFFFFF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Fakta om</a:t>
            </a:r>
            <a:endParaRPr lang="en-US" sz="1200" dirty="0">
              <a:latin typeface="Arial" panose="020B0604020202020204" pitchFamily="34" charset="0"/>
              <a:ea typeface="Urbanist Medium" panose="020B0A04040200000203" pitchFamily="34" charset="77"/>
              <a:cs typeface="Arial" panose="020B0604020202020204" pitchFamily="34" charset="0"/>
            </a:endParaRPr>
          </a:p>
        </p:txBody>
      </p:sp>
      <p:sp>
        <p:nvSpPr>
          <p:cNvPr id="7" name="Text 2">
            <a:extLst>
              <a:ext uri="{FF2B5EF4-FFF2-40B4-BE49-F238E27FC236}">
                <a16:creationId xmlns:a16="http://schemas.microsoft.com/office/drawing/2014/main" id="{D92B756C-4EAC-955D-E20D-DF185F266901}"/>
              </a:ext>
            </a:extLst>
          </p:cNvPr>
          <p:cNvSpPr/>
          <p:nvPr/>
        </p:nvSpPr>
        <p:spPr>
          <a:xfrm>
            <a:off x="253880" y="883698"/>
            <a:ext cx="5251094" cy="128731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5000"/>
              </a:lnSpc>
              <a:buNone/>
            </a:pPr>
            <a:r>
              <a:rPr lang="en-US" sz="5000" b="1" dirty="0">
                <a:solidFill>
                  <a:srgbClr val="FFFFFF">
                    <a:alpha val="100000"/>
                  </a:srgbClr>
                </a:solidFill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rPr>
              <a:t>Aarhus </a:t>
            </a:r>
            <a:br>
              <a:rPr lang="en-US" sz="5000" b="1" dirty="0">
                <a:solidFill>
                  <a:srgbClr val="FFFFFF">
                    <a:alpha val="100000"/>
                  </a:srgbClr>
                </a:solidFill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rPr>
            </a:br>
            <a:r>
              <a:rPr lang="en-US" sz="5000" b="1" dirty="0">
                <a:solidFill>
                  <a:srgbClr val="FFFFFF">
                    <a:alpha val="100000"/>
                  </a:srgbClr>
                </a:solidFill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rPr>
              <a:t>Kommune</a:t>
            </a:r>
            <a:endParaRPr lang="en-US" sz="5000" b="1" dirty="0">
              <a:latin typeface="Arial" panose="020B0604020202020204" pitchFamily="34" charset="0"/>
              <a:ea typeface="Urbanist SemiBold" panose="020B0A04040200000203" pitchFamily="34" charset="77"/>
              <a:cs typeface="Arial" panose="020B0604020202020204" pitchFamily="34" charset="0"/>
            </a:endParaRPr>
          </a:p>
        </p:txBody>
      </p:sp>
      <p:sp>
        <p:nvSpPr>
          <p:cNvPr id="8" name="Text 4">
            <a:extLst>
              <a:ext uri="{FF2B5EF4-FFF2-40B4-BE49-F238E27FC236}">
                <a16:creationId xmlns:a16="http://schemas.microsoft.com/office/drawing/2014/main" id="{B874D515-8B7D-4CA6-56A5-6CA4881A28F6}"/>
              </a:ext>
            </a:extLst>
          </p:cNvPr>
          <p:cNvSpPr/>
          <p:nvPr/>
        </p:nvSpPr>
        <p:spPr>
          <a:xfrm>
            <a:off x="507761" y="2728047"/>
            <a:ext cx="2951056" cy="34825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00"/>
              </a:lnSpc>
              <a:buNone/>
            </a:pPr>
            <a:r>
              <a:rPr lang="en-US" sz="2000" b="1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Faglighed</a:t>
            </a:r>
            <a:r>
              <a:rPr lang="en-US" sz="2000" b="1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forandrer</a:t>
            </a:r>
            <a:r>
              <a:rPr lang="en-US" sz="2000" b="1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 liv</a:t>
            </a:r>
            <a:endParaRPr lang="en-US" sz="2000" b="1" dirty="0">
              <a:latin typeface="Arial" panose="020B0604020202020204" pitchFamily="34" charset="0"/>
              <a:ea typeface="Urbanist Black" panose="020B0A04040200000203" pitchFamily="34" charset="77"/>
              <a:cs typeface="Arial" panose="020B0604020202020204" pitchFamily="34" charset="0"/>
            </a:endParaRPr>
          </a:p>
        </p:txBody>
      </p:sp>
      <p:sp>
        <p:nvSpPr>
          <p:cNvPr id="9" name="Text 6">
            <a:extLst>
              <a:ext uri="{FF2B5EF4-FFF2-40B4-BE49-F238E27FC236}">
                <a16:creationId xmlns:a16="http://schemas.microsoft.com/office/drawing/2014/main" id="{E17696DA-4E09-11A7-2B4F-F5CF18500157}"/>
              </a:ext>
            </a:extLst>
          </p:cNvPr>
          <p:cNvSpPr/>
          <p:nvPr/>
        </p:nvSpPr>
        <p:spPr>
          <a:xfrm>
            <a:off x="507761" y="3135196"/>
            <a:ext cx="4315967" cy="277030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spcBef>
                <a:spcPts val="1200"/>
              </a:spcBef>
            </a:pPr>
            <a:r>
              <a:rPr lang="da-DK" sz="1100" dirty="0"/>
              <a:t>Fagligheden er udfordret på de sociale tilbud i landets kommuner. Under halvdelen af medarbejderne er uddannede socialpædagoger. Og det går desværre den forkerte vej.</a:t>
            </a:r>
          </a:p>
          <a:p>
            <a:pPr>
              <a:spcBef>
                <a:spcPts val="1200"/>
              </a:spcBef>
            </a:pPr>
            <a:r>
              <a:rPr lang="da-DK" sz="1100" dirty="0"/>
              <a:t>Vi ved, at andelen af socialpædagoger har betydning for borgerne: På botilbud til voksne med handicap og i socialpsykiatrien, hvor der er en højere andel socialpædagoger, trives borgerne bedre, der er færre indlæggelser i psykiatrien, og flere er i beskæftigelse. Anbragte børn trives og klarer sig bedre i folkeskolen, og sygefraværet og personaleomsætningen på tilbud til både børn og voksne er lavere.</a:t>
            </a:r>
          </a:p>
          <a:p>
            <a:pPr>
              <a:spcBef>
                <a:spcPts val="1200"/>
              </a:spcBef>
            </a:pPr>
            <a:r>
              <a:rPr lang="da-DK" sz="1100" dirty="0"/>
              <a:t>Dét er faglighed, som forandrer liv. Og samtidig det bedste værn mod, at borgernes problemer vokser sig så store, at udgifterne eksploderer.</a:t>
            </a:r>
          </a:p>
          <a:p>
            <a:pPr>
              <a:spcBef>
                <a:spcPts val="1200"/>
              </a:spcBef>
            </a:pPr>
            <a:r>
              <a:rPr lang="da-DK" sz="1100" dirty="0"/>
              <a:t>Vi skal have flere uddannede socialpædagoger på de sociale tilbud. Vi har mange bud på løsninger, og vi vil meget gerne bidrage til arbejdet. Se mere om os her: </a:t>
            </a:r>
            <a:r>
              <a:rPr lang="da-DK" sz="1100" u="sng" dirty="0">
                <a:hlinkClick r:id="rId8"/>
              </a:rPr>
              <a:t>sl.dk/kv25</a:t>
            </a:r>
            <a:endParaRPr lang="da-DK" sz="1100" dirty="0"/>
          </a:p>
        </p:txBody>
      </p:sp>
      <p:sp>
        <p:nvSpPr>
          <p:cNvPr id="10" name="Text 5">
            <a:extLst>
              <a:ext uri="{FF2B5EF4-FFF2-40B4-BE49-F238E27FC236}">
                <a16:creationId xmlns:a16="http://schemas.microsoft.com/office/drawing/2014/main" id="{66D4FEAE-51A6-C668-2CC9-B561B54D168B}"/>
              </a:ext>
            </a:extLst>
          </p:cNvPr>
          <p:cNvSpPr/>
          <p:nvPr/>
        </p:nvSpPr>
        <p:spPr>
          <a:xfrm>
            <a:off x="5229963" y="3105713"/>
            <a:ext cx="2069099" cy="253906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1960"/>
              </a:lnSpc>
              <a:buNone/>
            </a:pPr>
            <a:r>
              <a:rPr lang="en-US" sz="1200" b="1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Færre socialpædagoger</a:t>
            </a:r>
            <a:endParaRPr lang="en-US" sz="1200" b="1" dirty="0">
              <a:latin typeface="Arial" panose="020B0604020202020204" pitchFamily="34" charset="0"/>
              <a:ea typeface="Urbanist Black" panose="020B0A04040200000203" pitchFamily="34" charset="77"/>
              <a:cs typeface="Arial" panose="020B0604020202020204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89FB300-D8D0-BB84-AEEB-1A711B2971AF}"/>
              </a:ext>
            </a:extLst>
          </p:cNvPr>
          <p:cNvGrpSpPr/>
          <p:nvPr/>
        </p:nvGrpSpPr>
        <p:grpSpPr>
          <a:xfrm>
            <a:off x="5229964" y="3344379"/>
            <a:ext cx="2043736" cy="1262697"/>
            <a:chOff x="4976057" y="3397719"/>
            <a:chExt cx="2043736" cy="1262697"/>
          </a:xfrm>
        </p:grpSpPr>
        <p:sp>
          <p:nvSpPr>
            <p:cNvPr id="12" name="Shape 7">
              <a:extLst>
                <a:ext uri="{FF2B5EF4-FFF2-40B4-BE49-F238E27FC236}">
                  <a16:creationId xmlns:a16="http://schemas.microsoft.com/office/drawing/2014/main" id="{7CEB245B-F1C2-927F-A59E-9AD0BC291486}"/>
                </a:ext>
              </a:extLst>
            </p:cNvPr>
            <p:cNvSpPr/>
            <p:nvPr/>
          </p:nvSpPr>
          <p:spPr>
            <a:xfrm>
              <a:off x="4976057" y="3397719"/>
              <a:ext cx="1789857" cy="1180651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13" name="Shape 8">
              <a:extLst>
                <a:ext uri="{FF2B5EF4-FFF2-40B4-BE49-F238E27FC236}">
                  <a16:creationId xmlns:a16="http://schemas.microsoft.com/office/drawing/2014/main" id="{5790D780-B0B3-8091-D86E-8408CE297C90}"/>
                </a:ext>
              </a:extLst>
            </p:cNvPr>
            <p:cNvSpPr/>
            <p:nvPr/>
          </p:nvSpPr>
          <p:spPr>
            <a:xfrm>
              <a:off x="4976057" y="3397719"/>
              <a:ext cx="1789857" cy="710930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14" name="Shape 9">
              <a:extLst>
                <a:ext uri="{FF2B5EF4-FFF2-40B4-BE49-F238E27FC236}">
                  <a16:creationId xmlns:a16="http://schemas.microsoft.com/office/drawing/2014/main" id="{9A67F53B-C439-C4DD-0D93-477FFE9E18B8}"/>
                </a:ext>
              </a:extLst>
            </p:cNvPr>
            <p:cNvSpPr/>
            <p:nvPr/>
          </p:nvSpPr>
          <p:spPr>
            <a:xfrm>
              <a:off x="4976057" y="3600842"/>
              <a:ext cx="507761" cy="507807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15" name="Text 10">
              <a:extLst>
                <a:ext uri="{FF2B5EF4-FFF2-40B4-BE49-F238E27FC236}">
                  <a16:creationId xmlns:a16="http://schemas.microsoft.com/office/drawing/2014/main" id="{E194F4B5-C069-E402-995C-CEDA047D3318}"/>
                </a:ext>
              </a:extLst>
            </p:cNvPr>
            <p:cNvSpPr/>
            <p:nvPr/>
          </p:nvSpPr>
          <p:spPr>
            <a:xfrm>
              <a:off x="4976057" y="3600842"/>
              <a:ext cx="592388" cy="490880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2800"/>
                </a:lnSpc>
                <a:buNone/>
              </a:pPr>
              <a:r>
                <a:rPr lang="en-US" sz="2000" b="1" dirty="0">
                  <a:solidFill>
                    <a:srgbClr val="D70043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46%</a:t>
              </a:r>
              <a:endParaRPr lang="en-US" sz="2000" b="1" dirty="0"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16" name="Shape 11">
              <a:extLst>
                <a:ext uri="{FF2B5EF4-FFF2-40B4-BE49-F238E27FC236}">
                  <a16:creationId xmlns:a16="http://schemas.microsoft.com/office/drawing/2014/main" id="{EA3E885F-1702-9C70-69D6-4E763CACB2E6}"/>
                </a:ext>
              </a:extLst>
            </p:cNvPr>
            <p:cNvSpPr/>
            <p:nvPr/>
          </p:nvSpPr>
          <p:spPr>
            <a:xfrm>
              <a:off x="4976057" y="3956307"/>
              <a:ext cx="406209" cy="152342"/>
            </a:xfrm>
            <a:prstGeom prst="roundRect">
              <a:avLst>
                <a:gd name="adj" fmla="val 834318"/>
              </a:avLst>
            </a:prstGeom>
            <a:solidFill>
              <a:srgbClr val="F3EFE9">
                <a:alpha val="100000"/>
              </a:srgbClr>
            </a:solidFill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17" name="Text 12">
              <a:extLst>
                <a:ext uri="{FF2B5EF4-FFF2-40B4-BE49-F238E27FC236}">
                  <a16:creationId xmlns:a16="http://schemas.microsoft.com/office/drawing/2014/main" id="{65993073-2D8F-19F2-6C18-84114076778B}"/>
                </a:ext>
              </a:extLst>
            </p:cNvPr>
            <p:cNvSpPr/>
            <p:nvPr/>
          </p:nvSpPr>
          <p:spPr>
            <a:xfrm>
              <a:off x="5077609" y="3993971"/>
              <a:ext cx="236955" cy="135415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800"/>
                </a:lnSpc>
                <a:buNone/>
              </a:pPr>
              <a:r>
                <a:rPr lang="en-US" sz="8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2021</a:t>
              </a:r>
              <a:endParaRPr lang="en-US" sz="8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18" name="Shape 13">
              <a:extLst>
                <a:ext uri="{FF2B5EF4-FFF2-40B4-BE49-F238E27FC236}">
                  <a16:creationId xmlns:a16="http://schemas.microsoft.com/office/drawing/2014/main" id="{8E78A91D-9F4A-8B88-45BE-2DB4A2C98730}"/>
                </a:ext>
              </a:extLst>
            </p:cNvPr>
            <p:cNvSpPr/>
            <p:nvPr/>
          </p:nvSpPr>
          <p:spPr>
            <a:xfrm>
              <a:off x="5915415" y="3397719"/>
              <a:ext cx="850500" cy="710930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19" name="Text 14">
              <a:extLst>
                <a:ext uri="{FF2B5EF4-FFF2-40B4-BE49-F238E27FC236}">
                  <a16:creationId xmlns:a16="http://schemas.microsoft.com/office/drawing/2014/main" id="{18CEF8F7-68D0-4C2D-6688-183FDA6C8B39}"/>
                </a:ext>
              </a:extLst>
            </p:cNvPr>
            <p:cNvSpPr/>
            <p:nvPr/>
          </p:nvSpPr>
          <p:spPr>
            <a:xfrm>
              <a:off x="5915414" y="3397719"/>
              <a:ext cx="1104379" cy="787101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5040"/>
                </a:lnSpc>
                <a:buNone/>
              </a:pPr>
              <a:r>
                <a:rPr lang="en-US" sz="3600" b="1" dirty="0">
                  <a:solidFill>
                    <a:srgbClr val="D70043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43%</a:t>
              </a:r>
              <a:endParaRPr lang="en-US" sz="3600" b="1" dirty="0"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20" name="Shape 15">
              <a:extLst>
                <a:ext uri="{FF2B5EF4-FFF2-40B4-BE49-F238E27FC236}">
                  <a16:creationId xmlns:a16="http://schemas.microsoft.com/office/drawing/2014/main" id="{563AD738-3B26-849F-A14E-E2F153F75C0C}"/>
                </a:ext>
              </a:extLst>
            </p:cNvPr>
            <p:cNvSpPr/>
            <p:nvPr/>
          </p:nvSpPr>
          <p:spPr>
            <a:xfrm>
              <a:off x="5915415" y="3956307"/>
              <a:ext cx="431597" cy="152342"/>
            </a:xfrm>
            <a:prstGeom prst="roundRect">
              <a:avLst>
                <a:gd name="adj" fmla="val 834318"/>
              </a:avLst>
            </a:prstGeom>
            <a:solidFill>
              <a:srgbClr val="F3EFE9">
                <a:alpha val="100000"/>
              </a:srgbClr>
            </a:solidFill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21" name="Text 16">
              <a:extLst>
                <a:ext uri="{FF2B5EF4-FFF2-40B4-BE49-F238E27FC236}">
                  <a16:creationId xmlns:a16="http://schemas.microsoft.com/office/drawing/2014/main" id="{D94F5F36-CF14-A4FB-B7C5-7582221DE27C}"/>
                </a:ext>
              </a:extLst>
            </p:cNvPr>
            <p:cNvSpPr/>
            <p:nvPr/>
          </p:nvSpPr>
          <p:spPr>
            <a:xfrm>
              <a:off x="6016967" y="3993971"/>
              <a:ext cx="262343" cy="135415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800"/>
                </a:lnSpc>
                <a:buNone/>
              </a:pPr>
              <a:r>
                <a:rPr lang="en-US" sz="8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2024</a:t>
              </a:r>
              <a:endParaRPr lang="en-US" sz="8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22" name="Text 17">
              <a:extLst>
                <a:ext uri="{FF2B5EF4-FFF2-40B4-BE49-F238E27FC236}">
                  <a16:creationId xmlns:a16="http://schemas.microsoft.com/office/drawing/2014/main" id="{06EFFD32-E25E-D5B1-CB26-AA3CB35E8249}"/>
                </a:ext>
              </a:extLst>
            </p:cNvPr>
            <p:cNvSpPr/>
            <p:nvPr/>
          </p:nvSpPr>
          <p:spPr>
            <a:xfrm>
              <a:off x="4976057" y="4203390"/>
              <a:ext cx="1827939" cy="457026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buNone/>
              </a:pP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Af de ansatte er uddannede socialpædagoger på kommunens tilbud </a:t>
              </a: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til</a:t>
              </a: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</a:t>
              </a: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voksne</a:t>
              </a:r>
              <a:endParaRPr lang="en-US" sz="9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pic>
          <p:nvPicPr>
            <p:cNvPr id="23" name="Image 8">
              <a:extLst>
                <a:ext uri="{FF2B5EF4-FFF2-40B4-BE49-F238E27FC236}">
                  <a16:creationId xmlns:a16="http://schemas.microsoft.com/office/drawing/2014/main" id="{DBD9179F-4223-851F-E42A-7E88683F552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rcRect/>
            <a:stretch/>
          </p:blipFill>
          <p:spPr>
            <a:xfrm>
              <a:off x="5577897" y="3724405"/>
              <a:ext cx="215798" cy="107899"/>
            </a:xfrm>
            <a:prstGeom prst="rect">
              <a:avLst/>
            </a:prstGeom>
          </p:spPr>
        </p:pic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CC9B3B86-312D-7358-6C9C-AD4688A92950}"/>
              </a:ext>
            </a:extLst>
          </p:cNvPr>
          <p:cNvGrpSpPr/>
          <p:nvPr/>
        </p:nvGrpSpPr>
        <p:grpSpPr>
          <a:xfrm>
            <a:off x="5229964" y="4756256"/>
            <a:ext cx="1942186" cy="1262697"/>
            <a:chOff x="4976057" y="3397719"/>
            <a:chExt cx="1942186" cy="1262697"/>
          </a:xfrm>
        </p:grpSpPr>
        <p:sp>
          <p:nvSpPr>
            <p:cNvPr id="26" name="Shape 7">
              <a:extLst>
                <a:ext uri="{FF2B5EF4-FFF2-40B4-BE49-F238E27FC236}">
                  <a16:creationId xmlns:a16="http://schemas.microsoft.com/office/drawing/2014/main" id="{C05E76DC-A7D6-B6AA-4686-0FD130A7DD50}"/>
                </a:ext>
              </a:extLst>
            </p:cNvPr>
            <p:cNvSpPr/>
            <p:nvPr/>
          </p:nvSpPr>
          <p:spPr>
            <a:xfrm>
              <a:off x="4976057" y="3397719"/>
              <a:ext cx="1789857" cy="1180651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27" name="Shape 8">
              <a:extLst>
                <a:ext uri="{FF2B5EF4-FFF2-40B4-BE49-F238E27FC236}">
                  <a16:creationId xmlns:a16="http://schemas.microsoft.com/office/drawing/2014/main" id="{5118269F-06EE-6B66-FB71-8026A130E9B1}"/>
                </a:ext>
              </a:extLst>
            </p:cNvPr>
            <p:cNvSpPr/>
            <p:nvPr/>
          </p:nvSpPr>
          <p:spPr>
            <a:xfrm>
              <a:off x="4976057" y="3397719"/>
              <a:ext cx="1789857" cy="710930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28" name="Shape 9">
              <a:extLst>
                <a:ext uri="{FF2B5EF4-FFF2-40B4-BE49-F238E27FC236}">
                  <a16:creationId xmlns:a16="http://schemas.microsoft.com/office/drawing/2014/main" id="{BCA100FB-8534-98C8-354F-8D4E2D1F430A}"/>
                </a:ext>
              </a:extLst>
            </p:cNvPr>
            <p:cNvSpPr/>
            <p:nvPr/>
          </p:nvSpPr>
          <p:spPr>
            <a:xfrm>
              <a:off x="4976057" y="3600842"/>
              <a:ext cx="507761" cy="507807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29" name="Text 10">
              <a:extLst>
                <a:ext uri="{FF2B5EF4-FFF2-40B4-BE49-F238E27FC236}">
                  <a16:creationId xmlns:a16="http://schemas.microsoft.com/office/drawing/2014/main" id="{6A1A0E20-1154-11D7-4707-AB8FE1045C1B}"/>
                </a:ext>
              </a:extLst>
            </p:cNvPr>
            <p:cNvSpPr/>
            <p:nvPr/>
          </p:nvSpPr>
          <p:spPr>
            <a:xfrm>
              <a:off x="4976057" y="3600842"/>
              <a:ext cx="592388" cy="490880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2800"/>
                </a:lnSpc>
                <a:buNone/>
              </a:pPr>
              <a:r>
                <a:rPr lang="en-US" sz="2000" b="1" dirty="0">
                  <a:solidFill>
                    <a:srgbClr val="D70043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17%</a:t>
              </a:r>
              <a:endParaRPr lang="en-US" sz="2000" b="1" dirty="0"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30" name="Shape 11">
              <a:extLst>
                <a:ext uri="{FF2B5EF4-FFF2-40B4-BE49-F238E27FC236}">
                  <a16:creationId xmlns:a16="http://schemas.microsoft.com/office/drawing/2014/main" id="{5B746AA9-899C-F4AA-8049-2C6E4FEDAA4A}"/>
                </a:ext>
              </a:extLst>
            </p:cNvPr>
            <p:cNvSpPr/>
            <p:nvPr/>
          </p:nvSpPr>
          <p:spPr>
            <a:xfrm>
              <a:off x="4976057" y="3956307"/>
              <a:ext cx="406209" cy="152342"/>
            </a:xfrm>
            <a:prstGeom prst="roundRect">
              <a:avLst>
                <a:gd name="adj" fmla="val 834318"/>
              </a:avLst>
            </a:prstGeom>
            <a:solidFill>
              <a:srgbClr val="F3EFE9">
                <a:alpha val="100000"/>
              </a:srgbClr>
            </a:solidFill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31" name="Text 12">
              <a:extLst>
                <a:ext uri="{FF2B5EF4-FFF2-40B4-BE49-F238E27FC236}">
                  <a16:creationId xmlns:a16="http://schemas.microsoft.com/office/drawing/2014/main" id="{050452B9-17D0-1614-99A2-AC33C06C8215}"/>
                </a:ext>
              </a:extLst>
            </p:cNvPr>
            <p:cNvSpPr/>
            <p:nvPr/>
          </p:nvSpPr>
          <p:spPr>
            <a:xfrm>
              <a:off x="5077609" y="3993971"/>
              <a:ext cx="236955" cy="135415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800"/>
                </a:lnSpc>
                <a:buNone/>
              </a:pPr>
              <a:r>
                <a:rPr lang="en-US" sz="8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2021</a:t>
              </a:r>
              <a:endParaRPr lang="en-US" sz="8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32" name="Shape 13">
              <a:extLst>
                <a:ext uri="{FF2B5EF4-FFF2-40B4-BE49-F238E27FC236}">
                  <a16:creationId xmlns:a16="http://schemas.microsoft.com/office/drawing/2014/main" id="{B9A6FCEE-C542-A734-1890-6412CF704164}"/>
                </a:ext>
              </a:extLst>
            </p:cNvPr>
            <p:cNvSpPr/>
            <p:nvPr/>
          </p:nvSpPr>
          <p:spPr>
            <a:xfrm>
              <a:off x="5915415" y="3397719"/>
              <a:ext cx="850500" cy="710930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33" name="Text 14">
              <a:extLst>
                <a:ext uri="{FF2B5EF4-FFF2-40B4-BE49-F238E27FC236}">
                  <a16:creationId xmlns:a16="http://schemas.microsoft.com/office/drawing/2014/main" id="{554C91BE-976C-5EA0-DD8F-36D1E5F7688B}"/>
                </a:ext>
              </a:extLst>
            </p:cNvPr>
            <p:cNvSpPr/>
            <p:nvPr/>
          </p:nvSpPr>
          <p:spPr>
            <a:xfrm>
              <a:off x="5915415" y="3397719"/>
              <a:ext cx="1002828" cy="787101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5040"/>
                </a:lnSpc>
                <a:buNone/>
              </a:pPr>
              <a:r>
                <a:rPr lang="en-US" sz="3600" b="1" dirty="0">
                  <a:solidFill>
                    <a:srgbClr val="D70043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17%</a:t>
              </a:r>
              <a:endParaRPr lang="en-US" sz="3600" b="1" dirty="0"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34" name="Shape 15">
              <a:extLst>
                <a:ext uri="{FF2B5EF4-FFF2-40B4-BE49-F238E27FC236}">
                  <a16:creationId xmlns:a16="http://schemas.microsoft.com/office/drawing/2014/main" id="{9CF380CD-9CCD-1857-ADA9-22D6830BA837}"/>
                </a:ext>
              </a:extLst>
            </p:cNvPr>
            <p:cNvSpPr/>
            <p:nvPr/>
          </p:nvSpPr>
          <p:spPr>
            <a:xfrm>
              <a:off x="5915415" y="3956307"/>
              <a:ext cx="431597" cy="152342"/>
            </a:xfrm>
            <a:prstGeom prst="roundRect">
              <a:avLst>
                <a:gd name="adj" fmla="val 834318"/>
              </a:avLst>
            </a:prstGeom>
            <a:solidFill>
              <a:srgbClr val="F3EFE9">
                <a:alpha val="100000"/>
              </a:srgbClr>
            </a:solidFill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35" name="Text 16">
              <a:extLst>
                <a:ext uri="{FF2B5EF4-FFF2-40B4-BE49-F238E27FC236}">
                  <a16:creationId xmlns:a16="http://schemas.microsoft.com/office/drawing/2014/main" id="{43FDE52C-B12A-B516-3BCC-6A648F33F646}"/>
                </a:ext>
              </a:extLst>
            </p:cNvPr>
            <p:cNvSpPr/>
            <p:nvPr/>
          </p:nvSpPr>
          <p:spPr>
            <a:xfrm>
              <a:off x="6016967" y="3993971"/>
              <a:ext cx="262343" cy="135415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800"/>
                </a:lnSpc>
                <a:buNone/>
              </a:pPr>
              <a:r>
                <a:rPr lang="en-US" sz="8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2024</a:t>
              </a:r>
              <a:endParaRPr lang="en-US" sz="8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36" name="Text 17">
              <a:extLst>
                <a:ext uri="{FF2B5EF4-FFF2-40B4-BE49-F238E27FC236}">
                  <a16:creationId xmlns:a16="http://schemas.microsoft.com/office/drawing/2014/main" id="{BCA45B19-677C-C0A1-B45B-CF9C70026302}"/>
                </a:ext>
              </a:extLst>
            </p:cNvPr>
            <p:cNvSpPr/>
            <p:nvPr/>
          </p:nvSpPr>
          <p:spPr>
            <a:xfrm>
              <a:off x="4976057" y="4203390"/>
              <a:ext cx="1827939" cy="457026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Af</a:t>
              </a: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de </a:t>
              </a: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ansatte</a:t>
              </a: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er </a:t>
              </a: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ufaglærte</a:t>
              </a: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</a:t>
              </a: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på</a:t>
              </a: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</a:t>
              </a: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kommunens</a:t>
              </a: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</a:t>
              </a: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tilbud</a:t>
              </a: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</a:t>
              </a: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til</a:t>
              </a: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</a:t>
              </a: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voksne</a:t>
              </a:r>
              <a:endParaRPr lang="en-US" sz="9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pic>
          <p:nvPicPr>
            <p:cNvPr id="37" name="Image 8">
              <a:extLst>
                <a:ext uri="{FF2B5EF4-FFF2-40B4-BE49-F238E27FC236}">
                  <a16:creationId xmlns:a16="http://schemas.microsoft.com/office/drawing/2014/main" id="{0A58006E-D508-2040-4992-828B2F671EBB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rcRect/>
            <a:stretch/>
          </p:blipFill>
          <p:spPr>
            <a:xfrm>
              <a:off x="5577897" y="3724405"/>
              <a:ext cx="215798" cy="107899"/>
            </a:xfrm>
            <a:prstGeom prst="rect">
              <a:avLst/>
            </a:prstGeom>
          </p:spPr>
        </p:pic>
      </p:grpSp>
      <p:sp>
        <p:nvSpPr>
          <p:cNvPr id="38" name="Shape 29">
            <a:extLst>
              <a:ext uri="{FF2B5EF4-FFF2-40B4-BE49-F238E27FC236}">
                <a16:creationId xmlns:a16="http://schemas.microsoft.com/office/drawing/2014/main" id="{52645789-9ED7-2F25-1097-E26E4FB9E960}"/>
              </a:ext>
            </a:extLst>
          </p:cNvPr>
          <p:cNvSpPr/>
          <p:nvPr/>
        </p:nvSpPr>
        <p:spPr>
          <a:xfrm>
            <a:off x="2614969" y="6343000"/>
            <a:ext cx="4684095" cy="3846638"/>
          </a:xfrm>
          <a:prstGeom prst="roundRect">
            <a:avLst>
              <a:gd name="adj" fmla="val 2615"/>
            </a:avLst>
          </a:prstGeom>
          <a:solidFill>
            <a:srgbClr val="FFFFFF">
              <a:alpha val="100000"/>
            </a:srgbClr>
          </a:solidFill>
          <a:ln/>
        </p:spPr>
        <p:txBody>
          <a:bodyPr/>
          <a:lstStyle/>
          <a:p>
            <a:endParaRPr lang="en-GB"/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8F00EB3B-EFB1-D9C8-167D-4A9123B549DF}"/>
              </a:ext>
            </a:extLst>
          </p:cNvPr>
          <p:cNvGrpSpPr/>
          <p:nvPr/>
        </p:nvGrpSpPr>
        <p:grpSpPr>
          <a:xfrm>
            <a:off x="253880" y="6347587"/>
            <a:ext cx="2170678" cy="1828105"/>
            <a:chOff x="253880" y="6347587"/>
            <a:chExt cx="2170678" cy="1828105"/>
          </a:xfrm>
        </p:grpSpPr>
        <p:sp>
          <p:nvSpPr>
            <p:cNvPr id="55" name="Shape 34">
              <a:extLst>
                <a:ext uri="{FF2B5EF4-FFF2-40B4-BE49-F238E27FC236}">
                  <a16:creationId xmlns:a16="http://schemas.microsoft.com/office/drawing/2014/main" id="{FC6E1D3C-A6B0-ED09-97C3-CC46B00358CE}"/>
                </a:ext>
              </a:extLst>
            </p:cNvPr>
            <p:cNvSpPr/>
            <p:nvPr/>
          </p:nvSpPr>
          <p:spPr>
            <a:xfrm>
              <a:off x="253880" y="6347587"/>
              <a:ext cx="2170678" cy="1828105"/>
            </a:xfrm>
            <a:prstGeom prst="roundRect">
              <a:avLst>
                <a:gd name="adj" fmla="val 5502"/>
              </a:avLst>
            </a:prstGeom>
            <a:noFill/>
            <a:ln w="12700">
              <a:solidFill>
                <a:srgbClr val="D70043"/>
              </a:solidFill>
              <a:prstDash val="soli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6" name="Text 35">
              <a:extLst>
                <a:ext uri="{FF2B5EF4-FFF2-40B4-BE49-F238E27FC236}">
                  <a16:creationId xmlns:a16="http://schemas.microsoft.com/office/drawing/2014/main" id="{5C521B94-84B0-DA09-414B-665345A8DB07}"/>
                </a:ext>
              </a:extLst>
            </p:cNvPr>
            <p:cNvSpPr/>
            <p:nvPr/>
          </p:nvSpPr>
          <p:spPr>
            <a:xfrm>
              <a:off x="380821" y="6474538"/>
              <a:ext cx="1984499" cy="524734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1760"/>
                </a:lnSpc>
                <a:buNone/>
              </a:pPr>
              <a:r>
                <a:rPr lang="en-US" sz="1400" b="1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Black" panose="020B0A04040200000203" pitchFamily="34" charset="77"/>
                  <a:cs typeface="Arial" panose="020B0604020202020204" pitchFamily="34" charset="0"/>
                </a:rPr>
                <a:t>Mange børn modtager støtte</a:t>
              </a:r>
              <a:endParaRPr lang="en-US" sz="1400" b="1" dirty="0"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57" name="Shape 36">
              <a:extLst>
                <a:ext uri="{FF2B5EF4-FFF2-40B4-BE49-F238E27FC236}">
                  <a16:creationId xmlns:a16="http://schemas.microsoft.com/office/drawing/2014/main" id="{EE502952-C334-52CF-ECFD-BCFE92A6A16F}"/>
                </a:ext>
              </a:extLst>
            </p:cNvPr>
            <p:cNvSpPr/>
            <p:nvPr/>
          </p:nvSpPr>
          <p:spPr>
            <a:xfrm>
              <a:off x="380821" y="7033126"/>
              <a:ext cx="1916798" cy="1028309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58" name="Shape 37">
              <a:extLst>
                <a:ext uri="{FF2B5EF4-FFF2-40B4-BE49-F238E27FC236}">
                  <a16:creationId xmlns:a16="http://schemas.microsoft.com/office/drawing/2014/main" id="{0875ABC4-EC91-B872-D911-0756E9A6C26B}"/>
                </a:ext>
              </a:extLst>
            </p:cNvPr>
            <p:cNvSpPr/>
            <p:nvPr/>
          </p:nvSpPr>
          <p:spPr>
            <a:xfrm>
              <a:off x="380821" y="7033126"/>
              <a:ext cx="1916798" cy="1028309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59" name="Shape 38">
              <a:extLst>
                <a:ext uri="{FF2B5EF4-FFF2-40B4-BE49-F238E27FC236}">
                  <a16:creationId xmlns:a16="http://schemas.microsoft.com/office/drawing/2014/main" id="{F579E5F2-32BE-0652-2809-733A52921BF2}"/>
                </a:ext>
              </a:extLst>
            </p:cNvPr>
            <p:cNvSpPr/>
            <p:nvPr/>
          </p:nvSpPr>
          <p:spPr>
            <a:xfrm>
              <a:off x="380821" y="7033126"/>
              <a:ext cx="1688305" cy="507807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60" name="Shape 39">
              <a:extLst>
                <a:ext uri="{FF2B5EF4-FFF2-40B4-BE49-F238E27FC236}">
                  <a16:creationId xmlns:a16="http://schemas.microsoft.com/office/drawing/2014/main" id="{84237B06-DD2B-632E-1D11-E92E0EAA2843}"/>
                </a:ext>
              </a:extLst>
            </p:cNvPr>
            <p:cNvSpPr/>
            <p:nvPr/>
          </p:nvSpPr>
          <p:spPr>
            <a:xfrm>
              <a:off x="380821" y="7033126"/>
              <a:ext cx="647395" cy="507807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61" name="Text 40">
              <a:extLst>
                <a:ext uri="{FF2B5EF4-FFF2-40B4-BE49-F238E27FC236}">
                  <a16:creationId xmlns:a16="http://schemas.microsoft.com/office/drawing/2014/main" id="{047A7977-7AB1-EE65-DC1C-C8C1CB8AB6F0}"/>
                </a:ext>
              </a:extLst>
            </p:cNvPr>
            <p:cNvSpPr/>
            <p:nvPr/>
          </p:nvSpPr>
          <p:spPr>
            <a:xfrm>
              <a:off x="380820" y="7033127"/>
              <a:ext cx="875887" cy="321610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2800"/>
                </a:lnSpc>
                <a:buNone/>
              </a:pPr>
              <a:r>
                <a:rPr lang="en-US" sz="2000" b="1" dirty="0">
                  <a:solidFill>
                    <a:srgbClr val="D70043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3.921</a:t>
              </a:r>
              <a:endParaRPr lang="en-US" sz="2000" b="1" dirty="0"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62" name="Shape 41">
              <a:extLst>
                <a:ext uri="{FF2B5EF4-FFF2-40B4-BE49-F238E27FC236}">
                  <a16:creationId xmlns:a16="http://schemas.microsoft.com/office/drawing/2014/main" id="{BC17EAF8-2C30-8E2E-7606-7B34FB724C03}"/>
                </a:ext>
              </a:extLst>
            </p:cNvPr>
            <p:cNvSpPr/>
            <p:nvPr/>
          </p:nvSpPr>
          <p:spPr>
            <a:xfrm>
              <a:off x="380821" y="7388591"/>
              <a:ext cx="406209" cy="152342"/>
            </a:xfrm>
            <a:prstGeom prst="roundRect">
              <a:avLst>
                <a:gd name="adj" fmla="val 834318"/>
              </a:avLst>
            </a:prstGeom>
            <a:solidFill>
              <a:srgbClr val="FFFFFF">
                <a:alpha val="100000"/>
              </a:srgbClr>
            </a:solidFill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63" name="Text 42">
              <a:extLst>
                <a:ext uri="{FF2B5EF4-FFF2-40B4-BE49-F238E27FC236}">
                  <a16:creationId xmlns:a16="http://schemas.microsoft.com/office/drawing/2014/main" id="{CF35E491-F903-88A2-D76B-648442F9ED9A}"/>
                </a:ext>
              </a:extLst>
            </p:cNvPr>
            <p:cNvSpPr/>
            <p:nvPr/>
          </p:nvSpPr>
          <p:spPr>
            <a:xfrm>
              <a:off x="482373" y="7423607"/>
              <a:ext cx="236955" cy="135415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800"/>
                </a:lnSpc>
                <a:buNone/>
              </a:pPr>
              <a:r>
                <a:rPr lang="en-US" sz="8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2021</a:t>
              </a:r>
              <a:endParaRPr lang="en-US" sz="8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64" name="Shape 43">
              <a:extLst>
                <a:ext uri="{FF2B5EF4-FFF2-40B4-BE49-F238E27FC236}">
                  <a16:creationId xmlns:a16="http://schemas.microsoft.com/office/drawing/2014/main" id="{B764E5DE-608D-0711-3381-144C6D4F7AF8}"/>
                </a:ext>
              </a:extLst>
            </p:cNvPr>
            <p:cNvSpPr/>
            <p:nvPr/>
          </p:nvSpPr>
          <p:spPr>
            <a:xfrm>
              <a:off x="1447119" y="7033126"/>
              <a:ext cx="622007" cy="507807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65" name="Text 44">
              <a:extLst>
                <a:ext uri="{FF2B5EF4-FFF2-40B4-BE49-F238E27FC236}">
                  <a16:creationId xmlns:a16="http://schemas.microsoft.com/office/drawing/2014/main" id="{FFAB49DB-E069-0820-C2E9-752740F1CCF1}"/>
                </a:ext>
              </a:extLst>
            </p:cNvPr>
            <p:cNvSpPr/>
            <p:nvPr/>
          </p:nvSpPr>
          <p:spPr>
            <a:xfrm>
              <a:off x="1447118" y="7033127"/>
              <a:ext cx="761641" cy="337376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2800"/>
                </a:lnSpc>
                <a:buNone/>
              </a:pPr>
              <a:r>
                <a:rPr lang="en-US" sz="2000" b="1" dirty="0">
                  <a:solidFill>
                    <a:srgbClr val="D70043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3.683</a:t>
              </a:r>
              <a:endParaRPr lang="en-US" sz="2000" b="1" dirty="0"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66" name="Shape 45">
              <a:extLst>
                <a:ext uri="{FF2B5EF4-FFF2-40B4-BE49-F238E27FC236}">
                  <a16:creationId xmlns:a16="http://schemas.microsoft.com/office/drawing/2014/main" id="{EB0D413C-E395-6F3F-674A-B41A94070B9B}"/>
                </a:ext>
              </a:extLst>
            </p:cNvPr>
            <p:cNvSpPr/>
            <p:nvPr/>
          </p:nvSpPr>
          <p:spPr>
            <a:xfrm>
              <a:off x="1447119" y="7388591"/>
              <a:ext cx="431597" cy="152342"/>
            </a:xfrm>
            <a:prstGeom prst="roundRect">
              <a:avLst>
                <a:gd name="adj" fmla="val 834318"/>
              </a:avLst>
            </a:prstGeom>
            <a:solidFill>
              <a:srgbClr val="FFFFFF">
                <a:alpha val="100000"/>
              </a:srgbClr>
            </a:solidFill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 46">
              <a:extLst>
                <a:ext uri="{FF2B5EF4-FFF2-40B4-BE49-F238E27FC236}">
                  <a16:creationId xmlns:a16="http://schemas.microsoft.com/office/drawing/2014/main" id="{0A73A778-5E88-1A9D-422B-65D35FEA38F6}"/>
                </a:ext>
              </a:extLst>
            </p:cNvPr>
            <p:cNvSpPr/>
            <p:nvPr/>
          </p:nvSpPr>
          <p:spPr>
            <a:xfrm>
              <a:off x="1548671" y="7423607"/>
              <a:ext cx="262343" cy="135415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800"/>
                </a:lnSpc>
                <a:buNone/>
              </a:pPr>
              <a:r>
                <a:rPr lang="en-US" sz="8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2024</a:t>
              </a:r>
              <a:endParaRPr lang="en-US" sz="8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68" name="Text 47">
              <a:extLst>
                <a:ext uri="{FF2B5EF4-FFF2-40B4-BE49-F238E27FC236}">
                  <a16:creationId xmlns:a16="http://schemas.microsoft.com/office/drawing/2014/main" id="{0E64F67B-56DC-5166-1985-40175515D8C0}"/>
                </a:ext>
              </a:extLst>
            </p:cNvPr>
            <p:cNvSpPr/>
            <p:nvPr/>
          </p:nvSpPr>
          <p:spPr>
            <a:xfrm>
              <a:off x="380821" y="7642494"/>
              <a:ext cx="1954880" cy="457026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buNone/>
              </a:pPr>
              <a:r>
                <a:rPr lang="en-US" sz="900" b="1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238 </a:t>
              </a:r>
              <a:r>
                <a:rPr lang="en-US" sz="900" b="1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færre</a:t>
              </a:r>
              <a:r>
                <a:rPr lang="en-US" sz="900" b="1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 børn</a:t>
              </a:r>
              <a:endParaRPr lang="en-US" sz="900" b="1" dirty="0"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  <a:p>
              <a:pPr marL="0" indent="0" algn="l">
                <a:buNone/>
              </a:pP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modtager indsatser </a:t>
              </a: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efter</a:t>
              </a: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</a:t>
              </a:r>
              <a:b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</a:b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Serviceloven</a:t>
              </a: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eller Barnets lov</a:t>
              </a:r>
              <a:endParaRPr lang="en-US" sz="9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pic>
          <p:nvPicPr>
            <p:cNvPr id="69" name="Image 8">
              <a:extLst>
                <a:ext uri="{FF2B5EF4-FFF2-40B4-BE49-F238E27FC236}">
                  <a16:creationId xmlns:a16="http://schemas.microsoft.com/office/drawing/2014/main" id="{E23C0831-94F1-9D21-C343-A6D7D7F0F6D9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rcRect/>
            <a:stretch/>
          </p:blipFill>
          <p:spPr>
            <a:xfrm>
              <a:off x="1155990" y="7160182"/>
              <a:ext cx="215798" cy="107899"/>
            </a:xfrm>
            <a:prstGeom prst="rect">
              <a:avLst/>
            </a:prstGeom>
          </p:spPr>
        </p:pic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63121FEE-A30B-7979-A9FE-77DD6E7CA992}"/>
              </a:ext>
            </a:extLst>
          </p:cNvPr>
          <p:cNvGrpSpPr/>
          <p:nvPr/>
        </p:nvGrpSpPr>
        <p:grpSpPr>
          <a:xfrm>
            <a:off x="253880" y="8359268"/>
            <a:ext cx="2170678" cy="1828105"/>
            <a:chOff x="253880" y="6347587"/>
            <a:chExt cx="2170678" cy="1828105"/>
          </a:xfrm>
        </p:grpSpPr>
        <p:sp>
          <p:nvSpPr>
            <p:cNvPr id="71" name="Shape 34">
              <a:extLst>
                <a:ext uri="{FF2B5EF4-FFF2-40B4-BE49-F238E27FC236}">
                  <a16:creationId xmlns:a16="http://schemas.microsoft.com/office/drawing/2014/main" id="{5AB62DC2-D94E-CE51-38D5-109AD28B2343}"/>
                </a:ext>
              </a:extLst>
            </p:cNvPr>
            <p:cNvSpPr/>
            <p:nvPr/>
          </p:nvSpPr>
          <p:spPr>
            <a:xfrm>
              <a:off x="253880" y="6347587"/>
              <a:ext cx="2170678" cy="1828105"/>
            </a:xfrm>
            <a:prstGeom prst="roundRect">
              <a:avLst>
                <a:gd name="adj" fmla="val 5502"/>
              </a:avLst>
            </a:prstGeom>
            <a:noFill/>
            <a:ln w="12700">
              <a:solidFill>
                <a:srgbClr val="D70043"/>
              </a:solidFill>
              <a:prstDash val="soli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" name="Text 35">
              <a:extLst>
                <a:ext uri="{FF2B5EF4-FFF2-40B4-BE49-F238E27FC236}">
                  <a16:creationId xmlns:a16="http://schemas.microsoft.com/office/drawing/2014/main" id="{3EC6ECDA-3A8A-C8EC-2CD9-DB27549D3522}"/>
                </a:ext>
              </a:extLst>
            </p:cNvPr>
            <p:cNvSpPr/>
            <p:nvPr/>
          </p:nvSpPr>
          <p:spPr>
            <a:xfrm>
              <a:off x="380821" y="6474538"/>
              <a:ext cx="1984499" cy="524734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1760"/>
                </a:lnSpc>
                <a:buNone/>
              </a:pPr>
              <a:r>
                <a:rPr lang="en-US" sz="1400" b="1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Black" panose="020B0A04040200000203" pitchFamily="34" charset="77"/>
                  <a:cs typeface="Arial" panose="020B0604020202020204" pitchFamily="34" charset="0"/>
                </a:rPr>
                <a:t>Flere</a:t>
              </a:r>
              <a:r>
                <a:rPr lang="en-US" sz="1400" b="1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Black" panose="020B0A04040200000203" pitchFamily="34" charset="77"/>
                  <a:cs typeface="Arial" panose="020B0604020202020204" pitchFamily="34" charset="0"/>
                </a:rPr>
                <a:t> </a:t>
              </a:r>
              <a:r>
                <a:rPr lang="en-US" sz="1400" b="1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Black" panose="020B0A04040200000203" pitchFamily="34" charset="77"/>
                  <a:cs typeface="Arial" panose="020B0604020202020204" pitchFamily="34" charset="0"/>
                </a:rPr>
                <a:t>voksne</a:t>
              </a:r>
              <a:r>
                <a:rPr lang="en-US" sz="1400" b="1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Black" panose="020B0A04040200000203" pitchFamily="34" charset="77"/>
                  <a:cs typeface="Arial" panose="020B0604020202020204" pitchFamily="34" charset="0"/>
                </a:rPr>
                <a:t> med handicap</a:t>
              </a:r>
              <a:endParaRPr lang="en-US" sz="1400" b="1" dirty="0"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73" name="Shape 36">
              <a:extLst>
                <a:ext uri="{FF2B5EF4-FFF2-40B4-BE49-F238E27FC236}">
                  <a16:creationId xmlns:a16="http://schemas.microsoft.com/office/drawing/2014/main" id="{6ECC8F79-57DF-E0D1-2796-CC1474D40FFE}"/>
                </a:ext>
              </a:extLst>
            </p:cNvPr>
            <p:cNvSpPr/>
            <p:nvPr/>
          </p:nvSpPr>
          <p:spPr>
            <a:xfrm>
              <a:off x="380821" y="7033126"/>
              <a:ext cx="1916798" cy="1028309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74" name="Shape 37">
              <a:extLst>
                <a:ext uri="{FF2B5EF4-FFF2-40B4-BE49-F238E27FC236}">
                  <a16:creationId xmlns:a16="http://schemas.microsoft.com/office/drawing/2014/main" id="{58E12770-3A8C-F19B-E6E3-AACD4A8A7595}"/>
                </a:ext>
              </a:extLst>
            </p:cNvPr>
            <p:cNvSpPr/>
            <p:nvPr/>
          </p:nvSpPr>
          <p:spPr>
            <a:xfrm>
              <a:off x="380821" y="7033126"/>
              <a:ext cx="1916798" cy="1028309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75" name="Shape 38">
              <a:extLst>
                <a:ext uri="{FF2B5EF4-FFF2-40B4-BE49-F238E27FC236}">
                  <a16:creationId xmlns:a16="http://schemas.microsoft.com/office/drawing/2014/main" id="{9B1CCFFF-17E2-AD80-9026-AA21AFF85EE2}"/>
                </a:ext>
              </a:extLst>
            </p:cNvPr>
            <p:cNvSpPr/>
            <p:nvPr/>
          </p:nvSpPr>
          <p:spPr>
            <a:xfrm>
              <a:off x="380821" y="7033126"/>
              <a:ext cx="1688305" cy="507807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76" name="Shape 39">
              <a:extLst>
                <a:ext uri="{FF2B5EF4-FFF2-40B4-BE49-F238E27FC236}">
                  <a16:creationId xmlns:a16="http://schemas.microsoft.com/office/drawing/2014/main" id="{1F2870EE-B7B8-1FE2-7B8E-04915C4726E6}"/>
                </a:ext>
              </a:extLst>
            </p:cNvPr>
            <p:cNvSpPr/>
            <p:nvPr/>
          </p:nvSpPr>
          <p:spPr>
            <a:xfrm>
              <a:off x="380821" y="7033126"/>
              <a:ext cx="647395" cy="507807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77" name="Text 40">
              <a:extLst>
                <a:ext uri="{FF2B5EF4-FFF2-40B4-BE49-F238E27FC236}">
                  <a16:creationId xmlns:a16="http://schemas.microsoft.com/office/drawing/2014/main" id="{99395CFF-48EB-D71B-D001-1AEBD2743F2A}"/>
                </a:ext>
              </a:extLst>
            </p:cNvPr>
            <p:cNvSpPr/>
            <p:nvPr/>
          </p:nvSpPr>
          <p:spPr>
            <a:xfrm>
              <a:off x="380820" y="7033127"/>
              <a:ext cx="775169" cy="321610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2800"/>
                </a:lnSpc>
                <a:buNone/>
              </a:pPr>
              <a:r>
                <a:rPr lang="en-US" sz="2000" b="1" dirty="0">
                  <a:solidFill>
                    <a:srgbClr val="D70043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7.476</a:t>
              </a:r>
              <a:endParaRPr lang="en-US" sz="2000" b="1" dirty="0"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78" name="Shape 41">
              <a:extLst>
                <a:ext uri="{FF2B5EF4-FFF2-40B4-BE49-F238E27FC236}">
                  <a16:creationId xmlns:a16="http://schemas.microsoft.com/office/drawing/2014/main" id="{0A7A3A6F-E30D-CB20-94E2-73D4BE500148}"/>
                </a:ext>
              </a:extLst>
            </p:cNvPr>
            <p:cNvSpPr/>
            <p:nvPr/>
          </p:nvSpPr>
          <p:spPr>
            <a:xfrm>
              <a:off x="380821" y="7388591"/>
              <a:ext cx="406209" cy="152342"/>
            </a:xfrm>
            <a:prstGeom prst="roundRect">
              <a:avLst>
                <a:gd name="adj" fmla="val 834318"/>
              </a:avLst>
            </a:prstGeom>
            <a:solidFill>
              <a:srgbClr val="FFFFFF">
                <a:alpha val="100000"/>
              </a:srgbClr>
            </a:solidFill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79" name="Text 42">
              <a:extLst>
                <a:ext uri="{FF2B5EF4-FFF2-40B4-BE49-F238E27FC236}">
                  <a16:creationId xmlns:a16="http://schemas.microsoft.com/office/drawing/2014/main" id="{4FBC15F7-A70F-70E9-11F5-C872A955BCA6}"/>
                </a:ext>
              </a:extLst>
            </p:cNvPr>
            <p:cNvSpPr/>
            <p:nvPr/>
          </p:nvSpPr>
          <p:spPr>
            <a:xfrm>
              <a:off x="482373" y="7423607"/>
              <a:ext cx="236955" cy="135415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800"/>
                </a:lnSpc>
                <a:buNone/>
              </a:pPr>
              <a:r>
                <a:rPr lang="en-US" sz="8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2021</a:t>
              </a:r>
              <a:endParaRPr lang="en-US" sz="8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80" name="Shape 43">
              <a:extLst>
                <a:ext uri="{FF2B5EF4-FFF2-40B4-BE49-F238E27FC236}">
                  <a16:creationId xmlns:a16="http://schemas.microsoft.com/office/drawing/2014/main" id="{9C759F51-A8B4-1EF2-AC42-F70051C963F7}"/>
                </a:ext>
              </a:extLst>
            </p:cNvPr>
            <p:cNvSpPr/>
            <p:nvPr/>
          </p:nvSpPr>
          <p:spPr>
            <a:xfrm>
              <a:off x="1447119" y="7033126"/>
              <a:ext cx="622007" cy="507807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81" name="Text 44">
              <a:extLst>
                <a:ext uri="{FF2B5EF4-FFF2-40B4-BE49-F238E27FC236}">
                  <a16:creationId xmlns:a16="http://schemas.microsoft.com/office/drawing/2014/main" id="{96E4BAAC-1852-5E61-0E01-6D8C1308018F}"/>
                </a:ext>
              </a:extLst>
            </p:cNvPr>
            <p:cNvSpPr/>
            <p:nvPr/>
          </p:nvSpPr>
          <p:spPr>
            <a:xfrm>
              <a:off x="1447118" y="7033127"/>
              <a:ext cx="799723" cy="337376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2800"/>
                </a:lnSpc>
                <a:buNone/>
              </a:pPr>
              <a:r>
                <a:rPr lang="en-US" sz="2000" b="1" dirty="0">
                  <a:solidFill>
                    <a:srgbClr val="D70043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8.434</a:t>
              </a:r>
              <a:endParaRPr lang="en-US" sz="2000" b="1" dirty="0"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82" name="Shape 45">
              <a:extLst>
                <a:ext uri="{FF2B5EF4-FFF2-40B4-BE49-F238E27FC236}">
                  <a16:creationId xmlns:a16="http://schemas.microsoft.com/office/drawing/2014/main" id="{FE720A5F-3436-736A-10BD-5EBF2F625A5B}"/>
                </a:ext>
              </a:extLst>
            </p:cNvPr>
            <p:cNvSpPr/>
            <p:nvPr/>
          </p:nvSpPr>
          <p:spPr>
            <a:xfrm>
              <a:off x="1447119" y="7388591"/>
              <a:ext cx="431597" cy="152342"/>
            </a:xfrm>
            <a:prstGeom prst="roundRect">
              <a:avLst>
                <a:gd name="adj" fmla="val 834318"/>
              </a:avLst>
            </a:prstGeom>
            <a:solidFill>
              <a:srgbClr val="FFFFFF">
                <a:alpha val="100000"/>
              </a:srgbClr>
            </a:solidFill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83" name="Text 46">
              <a:extLst>
                <a:ext uri="{FF2B5EF4-FFF2-40B4-BE49-F238E27FC236}">
                  <a16:creationId xmlns:a16="http://schemas.microsoft.com/office/drawing/2014/main" id="{5D0DE8B0-4EFB-0C7A-9D5A-81936CA8E89B}"/>
                </a:ext>
              </a:extLst>
            </p:cNvPr>
            <p:cNvSpPr/>
            <p:nvPr/>
          </p:nvSpPr>
          <p:spPr>
            <a:xfrm>
              <a:off x="1548671" y="7423607"/>
              <a:ext cx="262343" cy="135415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800"/>
                </a:lnSpc>
                <a:buNone/>
              </a:pPr>
              <a:r>
                <a:rPr lang="en-US" sz="8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2024</a:t>
              </a:r>
              <a:endParaRPr lang="en-US" sz="8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84" name="Text 47">
              <a:extLst>
                <a:ext uri="{FF2B5EF4-FFF2-40B4-BE49-F238E27FC236}">
                  <a16:creationId xmlns:a16="http://schemas.microsoft.com/office/drawing/2014/main" id="{D7D7D204-7CF6-4DD8-5E05-33DDED98DB6B}"/>
                </a:ext>
              </a:extLst>
            </p:cNvPr>
            <p:cNvSpPr/>
            <p:nvPr/>
          </p:nvSpPr>
          <p:spPr>
            <a:xfrm>
              <a:off x="380821" y="7642494"/>
              <a:ext cx="1954880" cy="457026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buNone/>
              </a:pPr>
              <a:r>
                <a:rPr lang="en-US" sz="900" b="1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958 </a:t>
              </a:r>
              <a:r>
                <a:rPr lang="en-US" sz="900" b="1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flere</a:t>
              </a:r>
              <a:r>
                <a:rPr lang="en-US" sz="900" b="1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 </a:t>
              </a:r>
              <a:r>
                <a:rPr lang="en-US" sz="900" b="1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borgere</a:t>
              </a:r>
              <a:endParaRPr lang="en-US" sz="900" b="1" dirty="0"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  <a:p>
              <a:pPr marL="0" indent="0" algn="l">
                <a:buNone/>
              </a:pP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modtager</a:t>
              </a: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</a:t>
              </a: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handicapydelser</a:t>
              </a:r>
              <a:endParaRPr lang="en-US" sz="9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pic>
          <p:nvPicPr>
            <p:cNvPr id="85" name="Image 8">
              <a:extLst>
                <a:ext uri="{FF2B5EF4-FFF2-40B4-BE49-F238E27FC236}">
                  <a16:creationId xmlns:a16="http://schemas.microsoft.com/office/drawing/2014/main" id="{BF51E4CA-DD51-0698-2EAB-3BFE2D6AF64E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rcRect/>
            <a:stretch/>
          </p:blipFill>
          <p:spPr>
            <a:xfrm>
              <a:off x="1155990" y="7160182"/>
              <a:ext cx="215798" cy="107899"/>
            </a:xfrm>
            <a:prstGeom prst="rect">
              <a:avLst/>
            </a:prstGeom>
          </p:spPr>
        </p:pic>
      </p:grpSp>
      <p:pic>
        <p:nvPicPr>
          <p:cNvPr id="101" name="Graphic 100">
            <a:extLst>
              <a:ext uri="{FF2B5EF4-FFF2-40B4-BE49-F238E27FC236}">
                <a16:creationId xmlns:a16="http://schemas.microsoft.com/office/drawing/2014/main" id="{5FAB7719-549F-4DA3-F07D-4C894F6CCB2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697367" y="10347698"/>
            <a:ext cx="1601696" cy="200212"/>
          </a:xfrm>
          <a:prstGeom prst="rect">
            <a:avLst/>
          </a:prstGeom>
        </p:spPr>
      </p:pic>
      <p:sp>
        <p:nvSpPr>
          <p:cNvPr id="102" name="Text 30">
            <a:extLst>
              <a:ext uri="{FF2B5EF4-FFF2-40B4-BE49-F238E27FC236}">
                <a16:creationId xmlns:a16="http://schemas.microsoft.com/office/drawing/2014/main" id="{4446E0D7-01AB-6C6E-712B-2C4EF17871CC}"/>
              </a:ext>
            </a:extLst>
          </p:cNvPr>
          <p:cNvSpPr/>
          <p:nvPr/>
        </p:nvSpPr>
        <p:spPr>
          <a:xfrm>
            <a:off x="2868849" y="6571513"/>
            <a:ext cx="3897065" cy="76171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640"/>
              </a:lnSpc>
              <a:buNone/>
            </a:pPr>
            <a:r>
              <a:rPr lang="en-US" sz="2400" b="1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Socialområdet er underfinansieret</a:t>
            </a:r>
            <a:endParaRPr lang="en-US" sz="2400" b="1" dirty="0">
              <a:latin typeface="Arial" panose="020B0604020202020204" pitchFamily="34" charset="0"/>
              <a:ea typeface="Urbanist Black" panose="020B0A04040200000203" pitchFamily="34" charset="77"/>
              <a:cs typeface="Arial" panose="020B0604020202020204" pitchFamily="34" charset="0"/>
            </a:endParaRPr>
          </a:p>
        </p:txBody>
      </p:sp>
      <p:sp>
        <p:nvSpPr>
          <p:cNvPr id="103" name="Text 32">
            <a:extLst>
              <a:ext uri="{FF2B5EF4-FFF2-40B4-BE49-F238E27FC236}">
                <a16:creationId xmlns:a16="http://schemas.microsoft.com/office/drawing/2014/main" id="{0F52B26C-551E-7262-301A-7BAF2688E0A7}"/>
              </a:ext>
            </a:extLst>
          </p:cNvPr>
          <p:cNvSpPr/>
          <p:nvPr/>
        </p:nvSpPr>
        <p:spPr>
          <a:xfrm>
            <a:off x="2856155" y="7303644"/>
            <a:ext cx="4315968" cy="53633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spcBef>
                <a:spcPts val="400"/>
              </a:spcBef>
            </a:pP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I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perioden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er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udgifterne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til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borgere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steget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med 8.4 pct. Men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budgetterne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er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ikke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fulgt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med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i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tilstrækkeligt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omfang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. I 2024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blev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der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underbudgetteret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med </a:t>
            </a:r>
            <a:r>
              <a:rPr lang="en-US" sz="1200" b="1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138</a:t>
            </a:r>
            <a:r>
              <a:rPr lang="en-US" sz="1200" b="1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mio</a:t>
            </a:r>
            <a:r>
              <a:rPr lang="en-US" sz="1200" b="1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. kr</a:t>
            </a:r>
            <a:r>
              <a:rPr lang="en-US" sz="900" b="1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.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i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</a:p>
          <a:p>
            <a:pPr>
              <a:spcBef>
                <a:spcPts val="400"/>
              </a:spcBef>
            </a:pP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budgettet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ift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. det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faktiske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forbrug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i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regnskabet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.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Grafen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opgjort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i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hele 1.000 kr.</a:t>
            </a:r>
            <a:endParaRPr lang="en-US" sz="900" dirty="0">
              <a:latin typeface="Arial" panose="020B0604020202020204" pitchFamily="34" charset="0"/>
              <a:ea typeface="Urbanist Medium" panose="020B0A04040200000203" pitchFamily="34" charset="77"/>
              <a:cs typeface="Arial" panose="020B0604020202020204" pitchFamily="34" charset="0"/>
            </a:endParaRPr>
          </a:p>
        </p:txBody>
      </p:sp>
      <p:pic>
        <p:nvPicPr>
          <p:cNvPr id="104" name="Image 13">
            <a:extLst>
              <a:ext uri="{FF2B5EF4-FFF2-40B4-BE49-F238E27FC236}">
                <a16:creationId xmlns:a16="http://schemas.microsoft.com/office/drawing/2014/main" id="{0898C225-2533-23AF-D7E4-C1068AF0C3CE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/>
        </p:blipFill>
        <p:spPr>
          <a:xfrm>
            <a:off x="6097814" y="6193188"/>
            <a:ext cx="904604" cy="686829"/>
          </a:xfrm>
          <a:prstGeom prst="rect">
            <a:avLst/>
          </a:prstGeom>
        </p:spPr>
      </p:pic>
      <p:pic>
        <p:nvPicPr>
          <p:cNvPr id="105" name="Image 8">
            <a:extLst>
              <a:ext uri="{FF2B5EF4-FFF2-40B4-BE49-F238E27FC236}">
                <a16:creationId xmlns:a16="http://schemas.microsoft.com/office/drawing/2014/main" id="{FBA40524-7B93-AC76-5C65-727AEC21E99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5989059" y="6564758"/>
            <a:ext cx="215798" cy="107899"/>
          </a:xfrm>
          <a:prstGeom prst="rect">
            <a:avLst/>
          </a:prstGeom>
        </p:spPr>
      </p:pic>
      <p:graphicFrame>
        <p:nvGraphicFramePr>
          <p:cNvPr id="106" name="Chart 105">
            <a:extLst>
              <a:ext uri="{FF2B5EF4-FFF2-40B4-BE49-F238E27FC236}">
                <a16:creationId xmlns:a16="http://schemas.microsoft.com/office/drawing/2014/main" id="{DE7F06FC-5715-1740-6506-17B9D758073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1488369"/>
              </p:ext>
            </p:extLst>
          </p:nvPr>
        </p:nvGraphicFramePr>
        <p:xfrm>
          <a:off x="2792685" y="7946278"/>
          <a:ext cx="4315968" cy="21370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  <p:sp>
        <p:nvSpPr>
          <p:cNvPr id="39" name="Tekstfelt 38">
            <a:extLst>
              <a:ext uri="{FF2B5EF4-FFF2-40B4-BE49-F238E27FC236}">
                <a16:creationId xmlns:a16="http://schemas.microsoft.com/office/drawing/2014/main" id="{09A88958-05E5-B4B4-787C-A69B67AC075C}"/>
              </a:ext>
            </a:extLst>
          </p:cNvPr>
          <p:cNvSpPr txBox="1"/>
          <p:nvPr/>
        </p:nvSpPr>
        <p:spPr>
          <a:xfrm>
            <a:off x="174002" y="10349333"/>
            <a:ext cx="5183955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100" dirty="0"/>
              <a:t>Kilder: Danmarks Statistik, Kommunernes og Regionernes Løndatakontor &amp; Rambøll</a:t>
            </a:r>
          </a:p>
        </p:txBody>
      </p:sp>
    </p:spTree>
    <p:extLst>
      <p:ext uri="{BB962C8B-B14F-4D97-AF65-F5344CB8AC3E}">
        <p14:creationId xmlns:p14="http://schemas.microsoft.com/office/powerpoint/2010/main" val="2685986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301</Words>
  <Application>Microsoft Office PowerPoint</Application>
  <PresentationFormat>Brugerdefineret</PresentationFormat>
  <Paragraphs>36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1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PowerPoint-præsentation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Sara Ellesøe Hansen</cp:lastModifiedBy>
  <cp:revision>16</cp:revision>
  <dcterms:created xsi:type="dcterms:W3CDTF">2025-06-18T15:00:50Z</dcterms:created>
  <dcterms:modified xsi:type="dcterms:W3CDTF">2025-09-04T12:39:58Z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0821336-263d-4940-a74c-ab7373b99eed_Enabled">
    <vt:lpwstr>true</vt:lpwstr>
  </property>
  <property fmtid="{D5CDD505-2E9C-101B-9397-08002B2CF9AE}" pid="3" name="MSIP_Label_50821336-263d-4940-a74c-ab7373b99eed_SetDate">
    <vt:lpwstr>2025-06-18T15:11:30Z</vt:lpwstr>
  </property>
  <property fmtid="{D5CDD505-2E9C-101B-9397-08002B2CF9AE}" pid="4" name="MSIP_Label_50821336-263d-4940-a74c-ab7373b99eed_Method">
    <vt:lpwstr>Standard</vt:lpwstr>
  </property>
  <property fmtid="{D5CDD505-2E9C-101B-9397-08002B2CF9AE}" pid="5" name="MSIP_Label_50821336-263d-4940-a74c-ab7373b99eed_Name">
    <vt:lpwstr>Internal</vt:lpwstr>
  </property>
  <property fmtid="{D5CDD505-2E9C-101B-9397-08002B2CF9AE}" pid="6" name="MSIP_Label_50821336-263d-4940-a74c-ab7373b99eed_SiteId">
    <vt:lpwstr>6735929c-9dbf-473b-9fc6-5fbdcd2c9fc4</vt:lpwstr>
  </property>
  <property fmtid="{D5CDD505-2E9C-101B-9397-08002B2CF9AE}" pid="7" name="MSIP_Label_50821336-263d-4940-a74c-ab7373b99eed_ActionId">
    <vt:lpwstr>cce31497-7579-44e0-880c-e0ea1e463183</vt:lpwstr>
  </property>
  <property fmtid="{D5CDD505-2E9C-101B-9397-08002B2CF9AE}" pid="8" name="MSIP_Label_50821336-263d-4940-a74c-ab7373b99eed_ContentBits">
    <vt:lpwstr>0</vt:lpwstr>
  </property>
  <property fmtid="{D5CDD505-2E9C-101B-9397-08002B2CF9AE}" pid="9" name="MSIP_Label_50821336-263d-4940-a74c-ab7373b99eed_Tag">
    <vt:lpwstr>50, 3, 0, 1</vt:lpwstr>
  </property>
</Properties>
</file>