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omments/modernComment_121_B2560E1F.xml" ContentType="application/vnd.ms-powerpoint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9" r:id="rId2"/>
  </p:sldIdLst>
  <p:sldSz cx="7553325" cy="10688638"/>
  <p:notesSz cx="10688638" cy="7553325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591B34C-E42B-80E1-1656-34C02B685CC8}" name="William Steffensen" initials="WS" userId="S::wes@sl.dk::d2509a20-bc33-46d3-be9e-dd9345bd9ca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EFEA"/>
    <a:srgbClr val="D700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1"/>
    <p:restoredTop sz="94610"/>
  </p:normalViewPr>
  <p:slideViewPr>
    <p:cSldViewPr snapToGrid="0" snapToObjects="1">
      <p:cViewPr varScale="1">
        <p:scale>
          <a:sx n="80" d="100"/>
          <a:sy n="80" d="100"/>
        </p:scale>
        <p:origin x="21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Ellesøe Hansen" userId="fbdfceae-c225-4016-8014-425987ab34ab" providerId="ADAL" clId="{BF848212-A706-40CF-9D60-E191F55B260F}"/>
    <pc:docChg chg="delSld">
      <pc:chgData name="Sara Ellesøe Hansen" userId="fbdfceae-c225-4016-8014-425987ab34ab" providerId="ADAL" clId="{BF848212-A706-40CF-9D60-E191F55B260F}" dt="2025-09-04T12:39:03.858" v="1" actId="47"/>
      <pc:docMkLst>
        <pc:docMk/>
      </pc:docMkLst>
      <pc:sldChg chg="del">
        <pc:chgData name="Sara Ellesøe Hansen" userId="fbdfceae-c225-4016-8014-425987ab34ab" providerId="ADAL" clId="{BF848212-A706-40CF-9D60-E191F55B260F}" dt="2025-09-04T12:38:59.320" v="0" actId="47"/>
        <pc:sldMkLst>
          <pc:docMk/>
          <pc:sldMk cId="1253208577" sldId="278"/>
        </pc:sldMkLst>
      </pc:sldChg>
      <pc:sldChg chg="del">
        <pc:chgData name="Sara Ellesøe Hansen" userId="fbdfceae-c225-4016-8014-425987ab34ab" providerId="ADAL" clId="{BF848212-A706-40CF-9D60-E191F55B260F}" dt="2025-09-04T12:38:59.320" v="0" actId="47"/>
        <pc:sldMkLst>
          <pc:docMk/>
          <pc:sldMk cId="2813393729" sldId="279"/>
        </pc:sldMkLst>
      </pc:sldChg>
      <pc:sldChg chg="del">
        <pc:chgData name="Sara Ellesøe Hansen" userId="fbdfceae-c225-4016-8014-425987ab34ab" providerId="ADAL" clId="{BF848212-A706-40CF-9D60-E191F55B260F}" dt="2025-09-04T12:38:59.320" v="0" actId="47"/>
        <pc:sldMkLst>
          <pc:docMk/>
          <pc:sldMk cId="4103002809" sldId="280"/>
        </pc:sldMkLst>
      </pc:sldChg>
      <pc:sldChg chg="del">
        <pc:chgData name="Sara Ellesøe Hansen" userId="fbdfceae-c225-4016-8014-425987ab34ab" providerId="ADAL" clId="{BF848212-A706-40CF-9D60-E191F55B260F}" dt="2025-09-04T12:38:59.320" v="0" actId="47"/>
        <pc:sldMkLst>
          <pc:docMk/>
          <pc:sldMk cId="980707937" sldId="281"/>
        </pc:sldMkLst>
      </pc:sldChg>
      <pc:sldChg chg="del">
        <pc:chgData name="Sara Ellesøe Hansen" userId="fbdfceae-c225-4016-8014-425987ab34ab" providerId="ADAL" clId="{BF848212-A706-40CF-9D60-E191F55B260F}" dt="2025-09-04T12:38:59.320" v="0" actId="47"/>
        <pc:sldMkLst>
          <pc:docMk/>
          <pc:sldMk cId="4138679105" sldId="282"/>
        </pc:sldMkLst>
      </pc:sldChg>
      <pc:sldChg chg="del">
        <pc:chgData name="Sara Ellesøe Hansen" userId="fbdfceae-c225-4016-8014-425987ab34ab" providerId="ADAL" clId="{BF848212-A706-40CF-9D60-E191F55B260F}" dt="2025-09-04T12:38:59.320" v="0" actId="47"/>
        <pc:sldMkLst>
          <pc:docMk/>
          <pc:sldMk cId="3387263992" sldId="283"/>
        </pc:sldMkLst>
      </pc:sldChg>
      <pc:sldChg chg="del">
        <pc:chgData name="Sara Ellesøe Hansen" userId="fbdfceae-c225-4016-8014-425987ab34ab" providerId="ADAL" clId="{BF848212-A706-40CF-9D60-E191F55B260F}" dt="2025-09-04T12:39:03.858" v="1" actId="47"/>
        <pc:sldMkLst>
          <pc:docMk/>
          <pc:sldMk cId="3078349242" sldId="285"/>
        </pc:sldMkLst>
      </pc:sldChg>
      <pc:sldChg chg="del">
        <pc:chgData name="Sara Ellesøe Hansen" userId="fbdfceae-c225-4016-8014-425987ab34ab" providerId="ADAL" clId="{BF848212-A706-40CF-9D60-E191F55B260F}" dt="2025-09-04T12:39:03.858" v="1" actId="47"/>
        <pc:sldMkLst>
          <pc:docMk/>
          <pc:sldMk cId="2685986419" sldId="287"/>
        </pc:sldMkLst>
      </pc:sldChg>
      <pc:sldChg chg="del">
        <pc:chgData name="Sara Ellesøe Hansen" userId="fbdfceae-c225-4016-8014-425987ab34ab" providerId="ADAL" clId="{BF848212-A706-40CF-9D60-E191F55B260F}" dt="2025-09-04T12:39:03.858" v="1" actId="47"/>
        <pc:sldMkLst>
          <pc:docMk/>
          <pc:sldMk cId="659450857" sldId="288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Budgetteret</c:v>
                </c:pt>
              </c:strCache>
            </c:strRef>
          </c:tx>
          <c:spPr>
            <a:ln w="254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Sheet1!$B$2:$B$5</c:f>
              <c:numCache>
                <c:formatCode>#,##0</c:formatCode>
                <c:ptCount val="4"/>
                <c:pt idx="0">
                  <c:v>40891</c:v>
                </c:pt>
                <c:pt idx="1">
                  <c:v>39810</c:v>
                </c:pt>
                <c:pt idx="2">
                  <c:v>37730</c:v>
                </c:pt>
                <c:pt idx="3">
                  <c:v>42476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6C-E246-AFD2-2C78B290632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Faktiske udgifter</c:v>
                </c:pt>
              </c:strCache>
            </c:strRef>
          </c:tx>
          <c:spPr>
            <a:ln w="25400" cap="rnd">
              <a:solidFill>
                <a:srgbClr val="D70043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Sheet1!$C$2:$C$5</c:f>
              <c:numCache>
                <c:formatCode>#,##0</c:formatCode>
                <c:ptCount val="4"/>
                <c:pt idx="0">
                  <c:v>37448</c:v>
                </c:pt>
                <c:pt idx="1">
                  <c:v>35910</c:v>
                </c:pt>
                <c:pt idx="2">
                  <c:v>43267</c:v>
                </c:pt>
                <c:pt idx="3">
                  <c:v>46957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6C-E246-AFD2-2C78B29063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3341408"/>
        <c:axId val="1673343120"/>
      </c:lineChart>
      <c:catAx>
        <c:axId val="1673341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DK"/>
          </a:p>
        </c:txPr>
        <c:crossAx val="1673343120"/>
        <c:crosses val="autoZero"/>
        <c:auto val="1"/>
        <c:lblAlgn val="ctr"/>
        <c:lblOffset val="100"/>
        <c:noMultiLvlLbl val="0"/>
      </c:catAx>
      <c:valAx>
        <c:axId val="1673343120"/>
        <c:scaling>
          <c:orientation val="minMax"/>
          <c:min val="3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DK"/>
          </a:p>
        </c:txPr>
        <c:crossAx val="1673341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DK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omments/modernComment_121_B2560E1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4E78143-D14A-46A7-B707-4241811D37B7}" authorId="{B591B34C-E42B-80E1-1656-34C02B685CC8}" status="resolved" created="2025-08-21T07:33:27.139">
    <pc:sldMkLst xmlns:pc="http://schemas.microsoft.com/office/powerpoint/2013/main/command">
      <pc:docMk/>
      <pc:sldMk cId="2160523205" sldId="284"/>
    </pc:sldMkLst>
    <p188:txBody>
      <a:bodyPr/>
      <a:lstStyle/>
      <a:p>
        <a:r>
          <a:rPr lang="da-DK"/>
          <a:t>Uden anbringelser - Kun ISBU02 tal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5330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4.svg"/><Relationship Id="rId12" Type="http://schemas.openxmlformats.org/officeDocument/2006/relationships/chart" Target="../charts/chart1.xml"/><Relationship Id="rId17" Type="http://schemas.openxmlformats.org/officeDocument/2006/relationships/image" Target="../media/image13.png"/><Relationship Id="rId2" Type="http://schemas.microsoft.com/office/2018/10/relationships/comments" Target="../comments/modernComment_121_B2560E1F.xml"/><Relationship Id="rId16" Type="http://schemas.openxmlformats.org/officeDocument/2006/relationships/image" Target="../media/image12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5" Type="http://schemas.openxmlformats.org/officeDocument/2006/relationships/hyperlink" Target="https://eur03.safelinks.protection.outlook.com/?url=http%3A%2F%2Fsl.dk%2Fkv25&amp;data=05%7C02%7Cwes%40sl.dk%7Cdeace083d8a148dafff908dde0bb7d51%7Ce4528ada010c4aef99adfb525b6479dd%7C0%7C0%7C638913818039388343%7CUnknown%7CTWFpbGZsb3d8eyJFbXB0eU1hcGkiOnRydWUsIlYiOiIwLjAuMDAwMCIsIlAiOiJXaW4zMiIsIkFOIjoiTWFpbCIsIldUIjoyfQ%3D%3D%7C0%7C%7C%7C&amp;sdata=YkYwlmQIv%2BqtGx8Bl5iLkDfc1bq5t0buaWLTHBwHYKs%3D&amp;reserved=0" TargetMode="External"/><Relationship Id="rId15" Type="http://schemas.openxmlformats.org/officeDocument/2006/relationships/image" Target="../media/image11.png"/><Relationship Id="rId10" Type="http://schemas.openxmlformats.org/officeDocument/2006/relationships/image" Target="../media/image7.png"/><Relationship Id="rId4" Type="http://schemas.openxmlformats.org/officeDocument/2006/relationships/image" Target="../media/image2.svg"/><Relationship Id="rId9" Type="http://schemas.openxmlformats.org/officeDocument/2006/relationships/image" Target="../media/image6.svg"/><Relationship Id="rId14" Type="http://schemas.openxmlformats.org/officeDocument/2006/relationships/image" Target="../media/image10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FEA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B85F7AA-E13A-0C2E-0795-D2E9ACD94C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 ">
            <a:extLst>
              <a:ext uri="{FF2B5EF4-FFF2-40B4-BE49-F238E27FC236}">
                <a16:creationId xmlns:a16="http://schemas.microsoft.com/office/drawing/2014/main" id="{5D7BA8DA-07DB-3891-AABE-3CAF2739A1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0"/>
            <a:ext cx="5874920" cy="3737309"/>
          </a:xfrm>
          <a:prstGeom prst="rect">
            <a:avLst/>
          </a:prstGeom>
        </p:spPr>
      </p:pic>
      <p:sp>
        <p:nvSpPr>
          <p:cNvPr id="4" name="Shape 3">
            <a:extLst>
              <a:ext uri="{FF2B5EF4-FFF2-40B4-BE49-F238E27FC236}">
                <a16:creationId xmlns:a16="http://schemas.microsoft.com/office/drawing/2014/main" id="{9641117C-9E08-740F-CEFE-07BD0A097FE7}"/>
              </a:ext>
            </a:extLst>
          </p:cNvPr>
          <p:cNvSpPr/>
          <p:nvPr/>
        </p:nvSpPr>
        <p:spPr>
          <a:xfrm>
            <a:off x="253880" y="2577120"/>
            <a:ext cx="7045183" cy="3580039"/>
          </a:xfrm>
          <a:prstGeom prst="roundRect">
            <a:avLst>
              <a:gd name="adj" fmla="val 2810"/>
            </a:avLst>
          </a:prstGeom>
          <a:solidFill>
            <a:srgbClr val="FFFFFF">
              <a:alpha val="100000"/>
            </a:srgbClr>
          </a:solidFill>
          <a:ln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 1">
            <a:extLst>
              <a:ext uri="{FF2B5EF4-FFF2-40B4-BE49-F238E27FC236}">
                <a16:creationId xmlns:a16="http://schemas.microsoft.com/office/drawing/2014/main" id="{D4331666-1235-EB28-0BCF-41FA7A3B3CF6}"/>
              </a:ext>
            </a:extLst>
          </p:cNvPr>
          <p:cNvSpPr/>
          <p:nvPr/>
        </p:nvSpPr>
        <p:spPr>
          <a:xfrm>
            <a:off x="253880" y="568033"/>
            <a:ext cx="5090303" cy="2285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Fakta om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Urbanist Medium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7" name="Text 2">
            <a:extLst>
              <a:ext uri="{FF2B5EF4-FFF2-40B4-BE49-F238E27FC236}">
                <a16:creationId xmlns:a16="http://schemas.microsoft.com/office/drawing/2014/main" id="{ACE5293C-B0BC-D411-6150-B2DCBB44E715}"/>
              </a:ext>
            </a:extLst>
          </p:cNvPr>
          <p:cNvSpPr/>
          <p:nvPr/>
        </p:nvSpPr>
        <p:spPr>
          <a:xfrm>
            <a:off x="253880" y="883698"/>
            <a:ext cx="5251094" cy="128731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marR="0" lvl="0" indent="0" algn="l" defTabSz="914400" rtl="0" eaLnBrk="1" fontAlgn="auto" latinLnBrk="0" hangingPunct="1">
              <a:lnSpc>
                <a:spcPts val="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  <a:t>Samsø </a:t>
            </a:r>
            <a:b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</a:b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  <a:t>Kommune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Urbanist SemiBold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8" name="Text 4">
            <a:extLst>
              <a:ext uri="{FF2B5EF4-FFF2-40B4-BE49-F238E27FC236}">
                <a16:creationId xmlns:a16="http://schemas.microsoft.com/office/drawing/2014/main" id="{377BA410-9729-023B-AC35-DF86B906E27E}"/>
              </a:ext>
            </a:extLst>
          </p:cNvPr>
          <p:cNvSpPr/>
          <p:nvPr/>
        </p:nvSpPr>
        <p:spPr>
          <a:xfrm>
            <a:off x="507761" y="2728047"/>
            <a:ext cx="2951056" cy="34825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marR="0" lvl="0" indent="0" algn="l" defTabSz="914400" rtl="0" eaLnBrk="1" fontAlgn="auto" latinLnBrk="0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Faglighed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forandrer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 liv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Urbanist Black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9" name="Text 6">
            <a:extLst>
              <a:ext uri="{FF2B5EF4-FFF2-40B4-BE49-F238E27FC236}">
                <a16:creationId xmlns:a16="http://schemas.microsoft.com/office/drawing/2014/main" id="{1DA91264-4BE0-0587-BA6F-C0EA2F80D6F0}"/>
              </a:ext>
            </a:extLst>
          </p:cNvPr>
          <p:cNvSpPr/>
          <p:nvPr/>
        </p:nvSpPr>
        <p:spPr>
          <a:xfrm>
            <a:off x="507761" y="3135196"/>
            <a:ext cx="4315967" cy="277030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spcBef>
                <a:spcPts val="1200"/>
              </a:spcBef>
            </a:pPr>
            <a:r>
              <a:rPr lang="da-DK" sz="1100" dirty="0"/>
              <a:t>Fagligheden er udfordret på de sociale tilbud i landets kommuner. Under halvdelen af medarbejderne er uddannede socialpædagoger. Og det går desværre den forkerte vej.</a:t>
            </a:r>
          </a:p>
          <a:p>
            <a:pPr>
              <a:spcBef>
                <a:spcPts val="1200"/>
              </a:spcBef>
            </a:pPr>
            <a:r>
              <a:rPr lang="da-DK" sz="1100" dirty="0"/>
              <a:t>Vi ved, at andelen af socialpædagoger har betydning for borgerne: På botilbud til voksne med handicap og i socialpsykiatrien, hvor der er en højere andel socialpædagoger, trives borgerne bedre, der er færre indlæggelser i psykiatrien, og flere er i beskæftigelse. Anbragte børn trives og klarer sig bedre i folkeskolen, og sygefraværet og personaleomsætningen på tilbud til både børn og voksne er lavere.</a:t>
            </a:r>
          </a:p>
          <a:p>
            <a:pPr>
              <a:spcBef>
                <a:spcPts val="1200"/>
              </a:spcBef>
            </a:pPr>
            <a:r>
              <a:rPr lang="da-DK" sz="1100" dirty="0"/>
              <a:t>Dét er faglighed, som forandrer liv. Og samtidig det bedste værn mod, at borgernes problemer vokser sig så store, at udgifterne eksploderer.</a:t>
            </a:r>
          </a:p>
          <a:p>
            <a:pPr>
              <a:spcBef>
                <a:spcPts val="1200"/>
              </a:spcBef>
            </a:pPr>
            <a:r>
              <a:rPr lang="da-DK" sz="1100" dirty="0"/>
              <a:t>Vi skal have flere uddannede socialpædagoger på de sociale tilbud. Vi har mange bud på løsninger, og vi vil meget gerne bidrage til arbejdet. Se mere om os her: </a:t>
            </a:r>
            <a:r>
              <a:rPr lang="da-DK" sz="1100" u="sng" dirty="0">
                <a:hlinkClick r:id="rId5"/>
              </a:rPr>
              <a:t>sl.dk/kv25</a:t>
            </a:r>
            <a:endParaRPr lang="da-DK" sz="1100" dirty="0"/>
          </a:p>
        </p:txBody>
      </p:sp>
      <p:sp>
        <p:nvSpPr>
          <p:cNvPr id="38" name="Shape 29">
            <a:extLst>
              <a:ext uri="{FF2B5EF4-FFF2-40B4-BE49-F238E27FC236}">
                <a16:creationId xmlns:a16="http://schemas.microsoft.com/office/drawing/2014/main" id="{986A5369-8FCE-1D82-1EED-FFF3434D65E1}"/>
              </a:ext>
            </a:extLst>
          </p:cNvPr>
          <p:cNvSpPr/>
          <p:nvPr/>
        </p:nvSpPr>
        <p:spPr>
          <a:xfrm>
            <a:off x="2614969" y="6343000"/>
            <a:ext cx="4684095" cy="3846638"/>
          </a:xfrm>
          <a:prstGeom prst="roundRect">
            <a:avLst>
              <a:gd name="adj" fmla="val 2615"/>
            </a:avLst>
          </a:prstGeom>
          <a:solidFill>
            <a:srgbClr val="FFFFFF">
              <a:alpha val="100000"/>
            </a:srgbClr>
          </a:solidFill>
          <a:ln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B1B5CA5E-39AD-C9CF-5217-A765ABF3025D}"/>
              </a:ext>
            </a:extLst>
          </p:cNvPr>
          <p:cNvGrpSpPr/>
          <p:nvPr/>
        </p:nvGrpSpPr>
        <p:grpSpPr>
          <a:xfrm>
            <a:off x="253880" y="6347587"/>
            <a:ext cx="2170678" cy="1828105"/>
            <a:chOff x="253880" y="6347587"/>
            <a:chExt cx="2170678" cy="1828105"/>
          </a:xfrm>
        </p:grpSpPr>
        <p:sp>
          <p:nvSpPr>
            <p:cNvPr id="55" name="Shape 34">
              <a:extLst>
                <a:ext uri="{FF2B5EF4-FFF2-40B4-BE49-F238E27FC236}">
                  <a16:creationId xmlns:a16="http://schemas.microsoft.com/office/drawing/2014/main" id="{16BFF015-3FEC-04DA-186F-73B0FD54F598}"/>
                </a:ext>
              </a:extLst>
            </p:cNvPr>
            <p:cNvSpPr/>
            <p:nvPr/>
          </p:nvSpPr>
          <p:spPr>
            <a:xfrm>
              <a:off x="253880" y="6347587"/>
              <a:ext cx="2170678" cy="1828105"/>
            </a:xfrm>
            <a:prstGeom prst="roundRect">
              <a:avLst>
                <a:gd name="adj" fmla="val 5502"/>
              </a:avLst>
            </a:prstGeom>
            <a:noFill/>
            <a:ln w="12700">
              <a:solidFill>
                <a:srgbClr val="D70043"/>
              </a:solidFill>
              <a:prstDash val="solid"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Text 35">
              <a:extLst>
                <a:ext uri="{FF2B5EF4-FFF2-40B4-BE49-F238E27FC236}">
                  <a16:creationId xmlns:a16="http://schemas.microsoft.com/office/drawing/2014/main" id="{5AD383F5-598E-42B4-0BCE-F90DB1EECB66}"/>
                </a:ext>
              </a:extLst>
            </p:cNvPr>
            <p:cNvSpPr/>
            <p:nvPr/>
          </p:nvSpPr>
          <p:spPr>
            <a:xfrm>
              <a:off x="380821" y="6474538"/>
              <a:ext cx="1984499" cy="524734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176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Flere børn modtager støtte</a:t>
              </a:r>
              <a:endPara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57" name="Shape 36">
              <a:extLst>
                <a:ext uri="{FF2B5EF4-FFF2-40B4-BE49-F238E27FC236}">
                  <a16:creationId xmlns:a16="http://schemas.microsoft.com/office/drawing/2014/main" id="{D44F0FB5-A46F-1DA0-2F4E-437746809B5F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" name="Shape 37">
              <a:extLst>
                <a:ext uri="{FF2B5EF4-FFF2-40B4-BE49-F238E27FC236}">
                  <a16:creationId xmlns:a16="http://schemas.microsoft.com/office/drawing/2014/main" id="{7CB7B31B-54D4-478B-A372-BA44882ACE47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" name="Shape 38">
              <a:extLst>
                <a:ext uri="{FF2B5EF4-FFF2-40B4-BE49-F238E27FC236}">
                  <a16:creationId xmlns:a16="http://schemas.microsoft.com/office/drawing/2014/main" id="{A6E75F92-F29D-DFF4-9C4A-5F68518E671F}"/>
                </a:ext>
              </a:extLst>
            </p:cNvPr>
            <p:cNvSpPr/>
            <p:nvPr/>
          </p:nvSpPr>
          <p:spPr>
            <a:xfrm>
              <a:off x="380821" y="7033126"/>
              <a:ext cx="168830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0" name="Shape 39">
              <a:extLst>
                <a:ext uri="{FF2B5EF4-FFF2-40B4-BE49-F238E27FC236}">
                  <a16:creationId xmlns:a16="http://schemas.microsoft.com/office/drawing/2014/main" id="{F4D55924-6C89-2E71-9DFD-AD924070F41B}"/>
                </a:ext>
              </a:extLst>
            </p:cNvPr>
            <p:cNvSpPr/>
            <p:nvPr/>
          </p:nvSpPr>
          <p:spPr>
            <a:xfrm>
              <a:off x="380821" y="7033126"/>
              <a:ext cx="64739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1" name="Text 40">
              <a:extLst>
                <a:ext uri="{FF2B5EF4-FFF2-40B4-BE49-F238E27FC236}">
                  <a16:creationId xmlns:a16="http://schemas.microsoft.com/office/drawing/2014/main" id="{9A83925C-38ED-2041-6130-5AAB80E5BF3C}"/>
                </a:ext>
              </a:extLst>
            </p:cNvPr>
            <p:cNvSpPr/>
            <p:nvPr/>
          </p:nvSpPr>
          <p:spPr>
            <a:xfrm>
              <a:off x="380820" y="7033127"/>
              <a:ext cx="875887" cy="32161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2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D70043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61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2" name="Shape 41">
              <a:extLst>
                <a:ext uri="{FF2B5EF4-FFF2-40B4-BE49-F238E27FC236}">
                  <a16:creationId xmlns:a16="http://schemas.microsoft.com/office/drawing/2014/main" id="{5A397575-7FC6-002B-B76B-A00CE817A6B8}"/>
                </a:ext>
              </a:extLst>
            </p:cNvPr>
            <p:cNvSpPr/>
            <p:nvPr/>
          </p:nvSpPr>
          <p:spPr>
            <a:xfrm>
              <a:off x="380821" y="7388591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Text 42">
              <a:extLst>
                <a:ext uri="{FF2B5EF4-FFF2-40B4-BE49-F238E27FC236}">
                  <a16:creationId xmlns:a16="http://schemas.microsoft.com/office/drawing/2014/main" id="{C6DC8721-F8B5-9ABE-F163-76C973FE8866}"/>
                </a:ext>
              </a:extLst>
            </p:cNvPr>
            <p:cNvSpPr/>
            <p:nvPr/>
          </p:nvSpPr>
          <p:spPr>
            <a:xfrm>
              <a:off x="482373" y="7423607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4" name="Shape 43">
              <a:extLst>
                <a:ext uri="{FF2B5EF4-FFF2-40B4-BE49-F238E27FC236}">
                  <a16:creationId xmlns:a16="http://schemas.microsoft.com/office/drawing/2014/main" id="{495468E9-A6D2-A215-C273-022306D333B4}"/>
                </a:ext>
              </a:extLst>
            </p:cNvPr>
            <p:cNvSpPr/>
            <p:nvPr/>
          </p:nvSpPr>
          <p:spPr>
            <a:xfrm>
              <a:off x="1447119" y="7033126"/>
              <a:ext cx="622007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Text 44">
              <a:extLst>
                <a:ext uri="{FF2B5EF4-FFF2-40B4-BE49-F238E27FC236}">
                  <a16:creationId xmlns:a16="http://schemas.microsoft.com/office/drawing/2014/main" id="{1E4327C8-9CF5-4DFF-175B-A2ABD29DD46C}"/>
                </a:ext>
              </a:extLst>
            </p:cNvPr>
            <p:cNvSpPr/>
            <p:nvPr/>
          </p:nvSpPr>
          <p:spPr>
            <a:xfrm>
              <a:off x="1447118" y="7033127"/>
              <a:ext cx="761641" cy="33737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2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D70043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87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6" name="Shape 45">
              <a:extLst>
                <a:ext uri="{FF2B5EF4-FFF2-40B4-BE49-F238E27FC236}">
                  <a16:creationId xmlns:a16="http://schemas.microsoft.com/office/drawing/2014/main" id="{A9D133CF-3BA0-0AF2-47F0-CD2E6DCB8520}"/>
                </a:ext>
              </a:extLst>
            </p:cNvPr>
            <p:cNvSpPr/>
            <p:nvPr/>
          </p:nvSpPr>
          <p:spPr>
            <a:xfrm>
              <a:off x="1447119" y="7388591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Text 46">
              <a:extLst>
                <a:ext uri="{FF2B5EF4-FFF2-40B4-BE49-F238E27FC236}">
                  <a16:creationId xmlns:a16="http://schemas.microsoft.com/office/drawing/2014/main" id="{09C8DD5A-2D34-1FC0-A2F4-DF4A94A9C812}"/>
                </a:ext>
              </a:extLst>
            </p:cNvPr>
            <p:cNvSpPr/>
            <p:nvPr/>
          </p:nvSpPr>
          <p:spPr>
            <a:xfrm>
              <a:off x="1548671" y="7423607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8" name="Text 47">
              <a:extLst>
                <a:ext uri="{FF2B5EF4-FFF2-40B4-BE49-F238E27FC236}">
                  <a16:creationId xmlns:a16="http://schemas.microsoft.com/office/drawing/2014/main" id="{02938EC1-888C-AB56-94C2-44C53CC8ACAE}"/>
                </a:ext>
              </a:extLst>
            </p:cNvPr>
            <p:cNvSpPr/>
            <p:nvPr/>
          </p:nvSpPr>
          <p:spPr>
            <a:xfrm>
              <a:off x="380821" y="7604409"/>
              <a:ext cx="1954880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26 flere børn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modtager indsatser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efter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b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</a:b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Serviceloven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eller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Barnets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lov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.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Ekskl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.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anbringelser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69" name="Image 8">
              <a:extLst>
                <a:ext uri="{FF2B5EF4-FFF2-40B4-BE49-F238E27FC236}">
                  <a16:creationId xmlns:a16="http://schemas.microsoft.com/office/drawing/2014/main" id="{D1A258D7-F6C9-6EFF-F1EB-FF6D4A82580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1010218" y="7160182"/>
              <a:ext cx="215798" cy="107899"/>
            </a:xfrm>
            <a:prstGeom prst="rect">
              <a:avLst/>
            </a:prstGeom>
          </p:spPr>
        </p:pic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09E1AE62-124A-5F95-2260-99044824491E}"/>
              </a:ext>
            </a:extLst>
          </p:cNvPr>
          <p:cNvGrpSpPr/>
          <p:nvPr/>
        </p:nvGrpSpPr>
        <p:grpSpPr>
          <a:xfrm>
            <a:off x="253880" y="8359268"/>
            <a:ext cx="2170678" cy="1828105"/>
            <a:chOff x="253880" y="6347587"/>
            <a:chExt cx="2170678" cy="1828105"/>
          </a:xfrm>
        </p:grpSpPr>
        <p:sp>
          <p:nvSpPr>
            <p:cNvPr id="71" name="Shape 34">
              <a:extLst>
                <a:ext uri="{FF2B5EF4-FFF2-40B4-BE49-F238E27FC236}">
                  <a16:creationId xmlns:a16="http://schemas.microsoft.com/office/drawing/2014/main" id="{9DCEB4B4-C06A-54D5-6D26-2C3BE732F903}"/>
                </a:ext>
              </a:extLst>
            </p:cNvPr>
            <p:cNvSpPr/>
            <p:nvPr/>
          </p:nvSpPr>
          <p:spPr>
            <a:xfrm>
              <a:off x="253880" y="6347587"/>
              <a:ext cx="2170678" cy="1828105"/>
            </a:xfrm>
            <a:prstGeom prst="roundRect">
              <a:avLst>
                <a:gd name="adj" fmla="val 5502"/>
              </a:avLst>
            </a:prstGeom>
            <a:noFill/>
            <a:ln w="12700">
              <a:solidFill>
                <a:srgbClr val="D70043"/>
              </a:solidFill>
              <a:prstDash val="solid"/>
            </a:ln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2" name="Text 35">
              <a:extLst>
                <a:ext uri="{FF2B5EF4-FFF2-40B4-BE49-F238E27FC236}">
                  <a16:creationId xmlns:a16="http://schemas.microsoft.com/office/drawing/2014/main" id="{0774F463-EBAD-CC41-A589-9150336AB100}"/>
                </a:ext>
              </a:extLst>
            </p:cNvPr>
            <p:cNvSpPr/>
            <p:nvPr/>
          </p:nvSpPr>
          <p:spPr>
            <a:xfrm>
              <a:off x="380821" y="6474538"/>
              <a:ext cx="1984499" cy="524734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176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Mange </a:t>
              </a:r>
              <a:r>
                <a:rPr kumimoji="0" lang="en-US" sz="14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voksne</a:t>
              </a: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 med handicap</a:t>
              </a:r>
              <a:endPara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73" name="Shape 36">
              <a:extLst>
                <a:ext uri="{FF2B5EF4-FFF2-40B4-BE49-F238E27FC236}">
                  <a16:creationId xmlns:a16="http://schemas.microsoft.com/office/drawing/2014/main" id="{D6A37A75-7EE7-C966-C449-60B37AB49428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" name="Shape 37">
              <a:extLst>
                <a:ext uri="{FF2B5EF4-FFF2-40B4-BE49-F238E27FC236}">
                  <a16:creationId xmlns:a16="http://schemas.microsoft.com/office/drawing/2014/main" id="{675CAC71-499F-A1E0-45A8-891EC3DCF371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" name="Shape 38">
              <a:extLst>
                <a:ext uri="{FF2B5EF4-FFF2-40B4-BE49-F238E27FC236}">
                  <a16:creationId xmlns:a16="http://schemas.microsoft.com/office/drawing/2014/main" id="{2E077B13-CCE4-3B09-41A5-A77E06D1C679}"/>
                </a:ext>
              </a:extLst>
            </p:cNvPr>
            <p:cNvSpPr/>
            <p:nvPr/>
          </p:nvSpPr>
          <p:spPr>
            <a:xfrm>
              <a:off x="380821" y="7033126"/>
              <a:ext cx="168830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6" name="Shape 39">
              <a:extLst>
                <a:ext uri="{FF2B5EF4-FFF2-40B4-BE49-F238E27FC236}">
                  <a16:creationId xmlns:a16="http://schemas.microsoft.com/office/drawing/2014/main" id="{7A5B271F-7B32-2CE9-479C-0775B5319BEF}"/>
                </a:ext>
              </a:extLst>
            </p:cNvPr>
            <p:cNvSpPr/>
            <p:nvPr/>
          </p:nvSpPr>
          <p:spPr>
            <a:xfrm>
              <a:off x="380821" y="7033126"/>
              <a:ext cx="64739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7" name="Text 40">
              <a:extLst>
                <a:ext uri="{FF2B5EF4-FFF2-40B4-BE49-F238E27FC236}">
                  <a16:creationId xmlns:a16="http://schemas.microsoft.com/office/drawing/2014/main" id="{ACF64A23-1CEE-4494-7AC7-8E974A4E2EDC}"/>
                </a:ext>
              </a:extLst>
            </p:cNvPr>
            <p:cNvSpPr/>
            <p:nvPr/>
          </p:nvSpPr>
          <p:spPr>
            <a:xfrm>
              <a:off x="380820" y="7033127"/>
              <a:ext cx="775169" cy="32161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2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D70043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109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78" name="Shape 41">
              <a:extLst>
                <a:ext uri="{FF2B5EF4-FFF2-40B4-BE49-F238E27FC236}">
                  <a16:creationId xmlns:a16="http://schemas.microsoft.com/office/drawing/2014/main" id="{591D51C7-8141-73DF-058D-BB66E9E8736C}"/>
                </a:ext>
              </a:extLst>
            </p:cNvPr>
            <p:cNvSpPr/>
            <p:nvPr/>
          </p:nvSpPr>
          <p:spPr>
            <a:xfrm>
              <a:off x="380821" y="7388591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9" name="Text 42">
              <a:extLst>
                <a:ext uri="{FF2B5EF4-FFF2-40B4-BE49-F238E27FC236}">
                  <a16:creationId xmlns:a16="http://schemas.microsoft.com/office/drawing/2014/main" id="{79159CA2-B72F-5FD2-5A6D-B55F4F4AA0DD}"/>
                </a:ext>
              </a:extLst>
            </p:cNvPr>
            <p:cNvSpPr/>
            <p:nvPr/>
          </p:nvSpPr>
          <p:spPr>
            <a:xfrm>
              <a:off x="482373" y="7423607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80" name="Shape 43">
              <a:extLst>
                <a:ext uri="{FF2B5EF4-FFF2-40B4-BE49-F238E27FC236}">
                  <a16:creationId xmlns:a16="http://schemas.microsoft.com/office/drawing/2014/main" id="{8B0550A1-0545-22EF-92C2-74237F8A911E}"/>
                </a:ext>
              </a:extLst>
            </p:cNvPr>
            <p:cNvSpPr/>
            <p:nvPr/>
          </p:nvSpPr>
          <p:spPr>
            <a:xfrm>
              <a:off x="1447119" y="7033126"/>
              <a:ext cx="622007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1" name="Text 44">
              <a:extLst>
                <a:ext uri="{FF2B5EF4-FFF2-40B4-BE49-F238E27FC236}">
                  <a16:creationId xmlns:a16="http://schemas.microsoft.com/office/drawing/2014/main" id="{D6AD35DF-2B17-0863-337D-BEAA6C1EAAF8}"/>
                </a:ext>
              </a:extLst>
            </p:cNvPr>
            <p:cNvSpPr/>
            <p:nvPr/>
          </p:nvSpPr>
          <p:spPr>
            <a:xfrm>
              <a:off x="1447118" y="7033127"/>
              <a:ext cx="799723" cy="33737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2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D70043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73</a:t>
              </a:r>
              <a:endPara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82" name="Shape 45">
              <a:extLst>
                <a:ext uri="{FF2B5EF4-FFF2-40B4-BE49-F238E27FC236}">
                  <a16:creationId xmlns:a16="http://schemas.microsoft.com/office/drawing/2014/main" id="{4441423C-A385-E612-2B6D-B63C7E09B8D4}"/>
                </a:ext>
              </a:extLst>
            </p:cNvPr>
            <p:cNvSpPr/>
            <p:nvPr/>
          </p:nvSpPr>
          <p:spPr>
            <a:xfrm>
              <a:off x="1447119" y="7388591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3" name="Text 46">
              <a:extLst>
                <a:ext uri="{FF2B5EF4-FFF2-40B4-BE49-F238E27FC236}">
                  <a16:creationId xmlns:a16="http://schemas.microsoft.com/office/drawing/2014/main" id="{59959671-64A0-5F81-5F59-0EF3AF42330D}"/>
                </a:ext>
              </a:extLst>
            </p:cNvPr>
            <p:cNvSpPr/>
            <p:nvPr/>
          </p:nvSpPr>
          <p:spPr>
            <a:xfrm>
              <a:off x="1548671" y="7423607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ts val="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84" name="Text 47">
              <a:extLst>
                <a:ext uri="{FF2B5EF4-FFF2-40B4-BE49-F238E27FC236}">
                  <a16:creationId xmlns:a16="http://schemas.microsoft.com/office/drawing/2014/main" id="{A2E89CF0-F141-5F94-6E38-57FAE0C8C1C8}"/>
                </a:ext>
              </a:extLst>
            </p:cNvPr>
            <p:cNvSpPr/>
            <p:nvPr/>
          </p:nvSpPr>
          <p:spPr>
            <a:xfrm>
              <a:off x="380821" y="7642494"/>
              <a:ext cx="1954880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36 </a:t>
              </a:r>
              <a:r>
                <a:rPr kumimoji="0" lang="en-US" sz="9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færre</a:t>
              </a: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kumimoji="0" lang="en-US" sz="9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borgere</a:t>
              </a:r>
              <a:endPara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modtager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kumimoji="0" lang="en-US" sz="9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2D2A2B">
                      <a:alpha val="10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handicapydelser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85" name="Image 8">
              <a:extLst>
                <a:ext uri="{FF2B5EF4-FFF2-40B4-BE49-F238E27FC236}">
                  <a16:creationId xmlns:a16="http://schemas.microsoft.com/office/drawing/2014/main" id="{C6943AD6-9037-B788-8BCB-154D8E2EAD5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/>
          </p:blipFill>
          <p:spPr>
            <a:xfrm>
              <a:off x="1023470" y="7160182"/>
              <a:ext cx="215798" cy="107899"/>
            </a:xfrm>
            <a:prstGeom prst="rect">
              <a:avLst/>
            </a:prstGeom>
          </p:spPr>
        </p:pic>
      </p:grpSp>
      <p:pic>
        <p:nvPicPr>
          <p:cNvPr id="101" name="Graphic 100">
            <a:extLst>
              <a:ext uri="{FF2B5EF4-FFF2-40B4-BE49-F238E27FC236}">
                <a16:creationId xmlns:a16="http://schemas.microsoft.com/office/drawing/2014/main" id="{A9820698-B09A-EAD8-E94D-08D1316DD16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697367" y="10347698"/>
            <a:ext cx="1601696" cy="200212"/>
          </a:xfrm>
          <a:prstGeom prst="rect">
            <a:avLst/>
          </a:prstGeom>
        </p:spPr>
      </p:pic>
      <p:sp>
        <p:nvSpPr>
          <p:cNvPr id="102" name="Text 30">
            <a:extLst>
              <a:ext uri="{FF2B5EF4-FFF2-40B4-BE49-F238E27FC236}">
                <a16:creationId xmlns:a16="http://schemas.microsoft.com/office/drawing/2014/main" id="{59DD4005-B877-CD21-758E-B651131C2124}"/>
              </a:ext>
            </a:extLst>
          </p:cNvPr>
          <p:cNvSpPr/>
          <p:nvPr/>
        </p:nvSpPr>
        <p:spPr>
          <a:xfrm>
            <a:off x="2868849" y="6571513"/>
            <a:ext cx="3897065" cy="76171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marR="0" lvl="0" indent="0" algn="l" defTabSz="914400" rtl="0" eaLnBrk="1" fontAlgn="auto" latinLnBrk="0" hangingPunct="1">
              <a:lnSpc>
                <a:spcPts val="26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Socialområdet er underfinansieret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Urbanist Black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103" name="Text 32">
            <a:extLst>
              <a:ext uri="{FF2B5EF4-FFF2-40B4-BE49-F238E27FC236}">
                <a16:creationId xmlns:a16="http://schemas.microsoft.com/office/drawing/2014/main" id="{03BAAFE2-8E21-DEC1-8AAD-66D143626E36}"/>
              </a:ext>
            </a:extLst>
          </p:cNvPr>
          <p:cNvSpPr/>
          <p:nvPr/>
        </p:nvSpPr>
        <p:spPr>
          <a:xfrm>
            <a:off x="2856155" y="7303644"/>
            <a:ext cx="4315968" cy="5363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perioden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er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udgifterne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til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borgere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steget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med 25.4 pct. Men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budgetterne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er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ikke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fulgt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med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tilstrækkeligt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omfang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. I 2024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blev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der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underbudgetteret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med 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4 </a:t>
            </a:r>
            <a:r>
              <a:rPr kumimoji="0" lang="en-US" sz="1200" b="1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mio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. kr</a:t>
            </a: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.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budgettet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ift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. det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faktiske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forbrug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regnskabet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.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Grafen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opgjort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2D2A2B">
                    <a:alpha val="10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hele 1.000 kr.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Urbanist Medium" panose="020B0A04040200000203" pitchFamily="34" charset="77"/>
              <a:cs typeface="Arial" panose="020B0604020202020204" pitchFamily="34" charset="0"/>
            </a:endParaRPr>
          </a:p>
        </p:txBody>
      </p:sp>
      <p:pic>
        <p:nvPicPr>
          <p:cNvPr id="104" name="Image 13">
            <a:extLst>
              <a:ext uri="{FF2B5EF4-FFF2-40B4-BE49-F238E27FC236}">
                <a16:creationId xmlns:a16="http://schemas.microsoft.com/office/drawing/2014/main" id="{798D762B-CF0B-8A2D-406B-429E5EB79C5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6097814" y="6193188"/>
            <a:ext cx="904604" cy="686829"/>
          </a:xfrm>
          <a:prstGeom prst="rect">
            <a:avLst/>
          </a:prstGeom>
        </p:spPr>
      </p:pic>
      <p:pic>
        <p:nvPicPr>
          <p:cNvPr id="105" name="Image 8">
            <a:extLst>
              <a:ext uri="{FF2B5EF4-FFF2-40B4-BE49-F238E27FC236}">
                <a16:creationId xmlns:a16="http://schemas.microsoft.com/office/drawing/2014/main" id="{EF4481A1-7CE2-82CB-A382-5D23FB6D3D4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 rot="5400000">
            <a:off x="5989059" y="6564758"/>
            <a:ext cx="215798" cy="107899"/>
          </a:xfrm>
          <a:prstGeom prst="rect">
            <a:avLst/>
          </a:prstGeom>
        </p:spPr>
      </p:pic>
      <p:graphicFrame>
        <p:nvGraphicFramePr>
          <p:cNvPr id="106" name="Chart 105">
            <a:extLst>
              <a:ext uri="{FF2B5EF4-FFF2-40B4-BE49-F238E27FC236}">
                <a16:creationId xmlns:a16="http://schemas.microsoft.com/office/drawing/2014/main" id="{648C22BE-CA41-C9CF-9CD5-F860FBB32059}"/>
              </a:ext>
            </a:extLst>
          </p:cNvPr>
          <p:cNvGraphicFramePr/>
          <p:nvPr/>
        </p:nvGraphicFramePr>
        <p:xfrm>
          <a:off x="2792685" y="7946278"/>
          <a:ext cx="4315968" cy="2137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sp>
        <p:nvSpPr>
          <p:cNvPr id="39" name="Tekstfelt 38">
            <a:extLst>
              <a:ext uri="{FF2B5EF4-FFF2-40B4-BE49-F238E27FC236}">
                <a16:creationId xmlns:a16="http://schemas.microsoft.com/office/drawing/2014/main" id="{0DCB9EDC-8FE7-C902-B498-85E4160FFECE}"/>
              </a:ext>
            </a:extLst>
          </p:cNvPr>
          <p:cNvSpPr txBox="1"/>
          <p:nvPr/>
        </p:nvSpPr>
        <p:spPr>
          <a:xfrm>
            <a:off x="174002" y="10349333"/>
            <a:ext cx="518395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Kilder: Danmarks Statistik, Kommunernes og Regionernes Løndatakontor &amp; Rambøll</a:t>
            </a:r>
          </a:p>
        </p:txBody>
      </p:sp>
      <p:pic>
        <p:nvPicPr>
          <p:cNvPr id="24" name="Image 0" descr=" ">
            <a:extLst>
              <a:ext uri="{FF2B5EF4-FFF2-40B4-BE49-F238E27FC236}">
                <a16:creationId xmlns:a16="http://schemas.microsoft.com/office/drawing/2014/main" id="{C352AF20-BDC7-41A3-7C5E-0F6FA0B37B3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764409" y="1468328"/>
            <a:ext cx="1308650" cy="1849724"/>
          </a:xfrm>
          <a:prstGeom prst="rect">
            <a:avLst/>
          </a:prstGeom>
        </p:spPr>
      </p:pic>
      <p:pic>
        <p:nvPicPr>
          <p:cNvPr id="40" name="Image 9" descr=" ">
            <a:extLst>
              <a:ext uri="{FF2B5EF4-FFF2-40B4-BE49-F238E27FC236}">
                <a16:creationId xmlns:a16="http://schemas.microsoft.com/office/drawing/2014/main" id="{780E19EC-59D4-FA63-ABBA-0FB35948544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870800" y="682289"/>
            <a:ext cx="2344415" cy="2569444"/>
          </a:xfrm>
          <a:prstGeom prst="rect">
            <a:avLst/>
          </a:prstGeom>
        </p:spPr>
      </p:pic>
      <p:pic>
        <p:nvPicPr>
          <p:cNvPr id="41" name="Picture 4" descr="DIGITAL">
            <a:extLst>
              <a:ext uri="{FF2B5EF4-FFF2-40B4-BE49-F238E27FC236}">
                <a16:creationId xmlns:a16="http://schemas.microsoft.com/office/drawing/2014/main" id="{21EE578C-2C22-49A5-D84C-35795BA06D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6835" y="4171396"/>
            <a:ext cx="2141818" cy="1634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1984159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271</Words>
  <Application>Microsoft Office PowerPoint</Application>
  <PresentationFormat>Brugerdefineret</PresentationFormat>
  <Paragraphs>25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PowerPoint-præsentation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Sara Ellesøe Hansen</cp:lastModifiedBy>
  <cp:revision>16</cp:revision>
  <dcterms:created xsi:type="dcterms:W3CDTF">2025-06-18T15:00:50Z</dcterms:created>
  <dcterms:modified xsi:type="dcterms:W3CDTF">2025-09-04T12:39:05Z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0821336-263d-4940-a74c-ab7373b99eed_Enabled">
    <vt:lpwstr>true</vt:lpwstr>
  </property>
  <property fmtid="{D5CDD505-2E9C-101B-9397-08002B2CF9AE}" pid="3" name="MSIP_Label_50821336-263d-4940-a74c-ab7373b99eed_SetDate">
    <vt:lpwstr>2025-06-18T15:11:30Z</vt:lpwstr>
  </property>
  <property fmtid="{D5CDD505-2E9C-101B-9397-08002B2CF9AE}" pid="4" name="MSIP_Label_50821336-263d-4940-a74c-ab7373b99eed_Method">
    <vt:lpwstr>Standard</vt:lpwstr>
  </property>
  <property fmtid="{D5CDD505-2E9C-101B-9397-08002B2CF9AE}" pid="5" name="MSIP_Label_50821336-263d-4940-a74c-ab7373b99eed_Name">
    <vt:lpwstr>Internal</vt:lpwstr>
  </property>
  <property fmtid="{D5CDD505-2E9C-101B-9397-08002B2CF9AE}" pid="6" name="MSIP_Label_50821336-263d-4940-a74c-ab7373b99eed_SiteId">
    <vt:lpwstr>6735929c-9dbf-473b-9fc6-5fbdcd2c9fc4</vt:lpwstr>
  </property>
  <property fmtid="{D5CDD505-2E9C-101B-9397-08002B2CF9AE}" pid="7" name="MSIP_Label_50821336-263d-4940-a74c-ab7373b99eed_ActionId">
    <vt:lpwstr>cce31497-7579-44e0-880c-e0ea1e463183</vt:lpwstr>
  </property>
  <property fmtid="{D5CDD505-2E9C-101B-9397-08002B2CF9AE}" pid="8" name="MSIP_Label_50821336-263d-4940-a74c-ab7373b99eed_ContentBits">
    <vt:lpwstr>0</vt:lpwstr>
  </property>
  <property fmtid="{D5CDD505-2E9C-101B-9397-08002B2CF9AE}" pid="9" name="MSIP_Label_50821336-263d-4940-a74c-ab7373b99eed_Tag">
    <vt:lpwstr>50, 3, 0, 1</vt:lpwstr>
  </property>
</Properties>
</file>