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1" r:id="rId2"/>
    <p:sldId id="267" r:id="rId3"/>
    <p:sldId id="262" r:id="rId4"/>
    <p:sldId id="263" r:id="rId5"/>
    <p:sldId id="264" r:id="rId6"/>
    <p:sldId id="265" r:id="rId7"/>
    <p:sldId id="266" r:id="rId8"/>
    <p:sldId id="269" r:id="rId9"/>
    <p:sldId id="270" r:id="rId10"/>
    <p:sldId id="271" r:id="rId11"/>
    <p:sldId id="272" r:id="rId12"/>
    <p:sldId id="259" r:id="rId13"/>
    <p:sldId id="260" r:id="rId14"/>
    <p:sldId id="258" r:id="rId15"/>
    <p:sldId id="256" r:id="rId16"/>
    <p:sldId id="268" r:id="rId17"/>
  </p:sldIdLst>
  <p:sldSz cx="12192000" cy="6858000"/>
  <p:notesSz cx="6808788" cy="99409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813EDF1-C147-4652-81FC-D4E0A2274882}" type="datetimeFigureOut">
              <a:rPr lang="da-DK" smtClean="0"/>
              <a:t>08-05-2025</a:t>
            </a:fld>
            <a:endParaRPr lang="da-DK"/>
          </a:p>
        </p:txBody>
      </p:sp>
      <p:sp>
        <p:nvSpPr>
          <p:cNvPr id="4" name="Pladsholder til slidebillede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EBE27057-9055-4D3D-A8B8-016967603E2F}" type="slidenum">
              <a:rPr lang="da-DK" smtClean="0"/>
              <a:t>‹nr.›</a:t>
            </a:fld>
            <a:endParaRPr lang="da-DK"/>
          </a:p>
        </p:txBody>
      </p:sp>
    </p:spTree>
    <p:extLst>
      <p:ext uri="{BB962C8B-B14F-4D97-AF65-F5344CB8AC3E}">
        <p14:creationId xmlns:p14="http://schemas.microsoft.com/office/powerpoint/2010/main" val="4063673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Ved forhøjet timetal ”plustid” betales først overarbejde efter det aftalte ugentlige timetal</a:t>
            </a:r>
          </a:p>
        </p:txBody>
      </p:sp>
      <p:sp>
        <p:nvSpPr>
          <p:cNvPr id="4" name="Pladsholder til slidenummer 3"/>
          <p:cNvSpPr>
            <a:spLocks noGrp="1"/>
          </p:cNvSpPr>
          <p:nvPr>
            <p:ph type="sldNum" sz="quarter" idx="5"/>
          </p:nvPr>
        </p:nvSpPr>
        <p:spPr/>
        <p:txBody>
          <a:bodyPr/>
          <a:lstStyle/>
          <a:p>
            <a:fld id="{EBE27057-9055-4D3D-A8B8-016967603E2F}" type="slidenum">
              <a:rPr lang="da-DK" smtClean="0"/>
              <a:t>2</a:t>
            </a:fld>
            <a:endParaRPr lang="da-DK"/>
          </a:p>
        </p:txBody>
      </p:sp>
    </p:spTree>
    <p:extLst>
      <p:ext uri="{BB962C8B-B14F-4D97-AF65-F5344CB8AC3E}">
        <p14:creationId xmlns:p14="http://schemas.microsoft.com/office/powerpoint/2010/main" val="177064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3ECE53-F1C2-4E30-9510-02C2A1E1C704}"/>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238F4E6D-F586-CF38-06DF-08C9AF0371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66B47142-1489-8270-8ECD-A4F184D5AB8B}"/>
              </a:ext>
            </a:extLst>
          </p:cNvPr>
          <p:cNvSpPr>
            <a:spLocks noGrp="1"/>
          </p:cNvSpPr>
          <p:nvPr>
            <p:ph type="dt" sz="half" idx="10"/>
          </p:nvPr>
        </p:nvSpPr>
        <p:spPr/>
        <p:txBody>
          <a:bodyPr/>
          <a:lstStyle/>
          <a:p>
            <a:fld id="{AFF4CF30-4FDA-461B-A5D0-3A1430FAA2BD}" type="datetimeFigureOut">
              <a:rPr lang="da-DK" smtClean="0"/>
              <a:t>08-05-2025</a:t>
            </a:fld>
            <a:endParaRPr lang="da-DK"/>
          </a:p>
        </p:txBody>
      </p:sp>
      <p:sp>
        <p:nvSpPr>
          <p:cNvPr id="5" name="Pladsholder til sidefod 4">
            <a:extLst>
              <a:ext uri="{FF2B5EF4-FFF2-40B4-BE49-F238E27FC236}">
                <a16:creationId xmlns:a16="http://schemas.microsoft.com/office/drawing/2014/main" id="{DCF7E23D-3F96-3C0F-5A22-DB4D12D4D6B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B6EE557-6C7B-D355-4624-F4EE42C15C84}"/>
              </a:ext>
            </a:extLst>
          </p:cNvPr>
          <p:cNvSpPr>
            <a:spLocks noGrp="1"/>
          </p:cNvSpPr>
          <p:nvPr>
            <p:ph type="sldNum" sz="quarter" idx="12"/>
          </p:nvPr>
        </p:nvSpPr>
        <p:spPr/>
        <p:txBody>
          <a:bodyPr/>
          <a:lstStyle/>
          <a:p>
            <a:fld id="{DB611BF2-5456-4136-8948-CD2F8A7B7753}" type="slidenum">
              <a:rPr lang="da-DK" smtClean="0"/>
              <a:t>‹nr.›</a:t>
            </a:fld>
            <a:endParaRPr lang="da-DK"/>
          </a:p>
        </p:txBody>
      </p:sp>
    </p:spTree>
    <p:extLst>
      <p:ext uri="{BB962C8B-B14F-4D97-AF65-F5344CB8AC3E}">
        <p14:creationId xmlns:p14="http://schemas.microsoft.com/office/powerpoint/2010/main" val="1087079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717F8C-76F2-C16D-9943-69C69E41FCB2}"/>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F8E76641-C768-50AA-5BE4-FE8C7C3CEBEF}"/>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CE4BD27-570A-2459-2D68-0AF23C3F448E}"/>
              </a:ext>
            </a:extLst>
          </p:cNvPr>
          <p:cNvSpPr>
            <a:spLocks noGrp="1"/>
          </p:cNvSpPr>
          <p:nvPr>
            <p:ph type="dt" sz="half" idx="10"/>
          </p:nvPr>
        </p:nvSpPr>
        <p:spPr/>
        <p:txBody>
          <a:bodyPr/>
          <a:lstStyle/>
          <a:p>
            <a:fld id="{AFF4CF30-4FDA-461B-A5D0-3A1430FAA2BD}" type="datetimeFigureOut">
              <a:rPr lang="da-DK" smtClean="0"/>
              <a:t>08-05-2025</a:t>
            </a:fld>
            <a:endParaRPr lang="da-DK"/>
          </a:p>
        </p:txBody>
      </p:sp>
      <p:sp>
        <p:nvSpPr>
          <p:cNvPr id="5" name="Pladsholder til sidefod 4">
            <a:extLst>
              <a:ext uri="{FF2B5EF4-FFF2-40B4-BE49-F238E27FC236}">
                <a16:creationId xmlns:a16="http://schemas.microsoft.com/office/drawing/2014/main" id="{2B149063-6CCE-06DC-CE2D-EA2496DA387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1553CEF-1625-676A-CB35-F6EFEE73ECF8}"/>
              </a:ext>
            </a:extLst>
          </p:cNvPr>
          <p:cNvSpPr>
            <a:spLocks noGrp="1"/>
          </p:cNvSpPr>
          <p:nvPr>
            <p:ph type="sldNum" sz="quarter" idx="12"/>
          </p:nvPr>
        </p:nvSpPr>
        <p:spPr/>
        <p:txBody>
          <a:bodyPr/>
          <a:lstStyle/>
          <a:p>
            <a:fld id="{DB611BF2-5456-4136-8948-CD2F8A7B7753}" type="slidenum">
              <a:rPr lang="da-DK" smtClean="0"/>
              <a:t>‹nr.›</a:t>
            </a:fld>
            <a:endParaRPr lang="da-DK"/>
          </a:p>
        </p:txBody>
      </p:sp>
    </p:spTree>
    <p:extLst>
      <p:ext uri="{BB962C8B-B14F-4D97-AF65-F5344CB8AC3E}">
        <p14:creationId xmlns:p14="http://schemas.microsoft.com/office/powerpoint/2010/main" val="351181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BCC76291-F063-999A-7763-B05E7AED0D7B}"/>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5D8D7742-85BD-FC0F-CC77-EFF81F0492A2}"/>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44FEF99-8FF9-D52A-D20D-F66666949895}"/>
              </a:ext>
            </a:extLst>
          </p:cNvPr>
          <p:cNvSpPr>
            <a:spLocks noGrp="1"/>
          </p:cNvSpPr>
          <p:nvPr>
            <p:ph type="dt" sz="half" idx="10"/>
          </p:nvPr>
        </p:nvSpPr>
        <p:spPr/>
        <p:txBody>
          <a:bodyPr/>
          <a:lstStyle/>
          <a:p>
            <a:fld id="{AFF4CF30-4FDA-461B-A5D0-3A1430FAA2BD}" type="datetimeFigureOut">
              <a:rPr lang="da-DK" smtClean="0"/>
              <a:t>08-05-2025</a:t>
            </a:fld>
            <a:endParaRPr lang="da-DK"/>
          </a:p>
        </p:txBody>
      </p:sp>
      <p:sp>
        <p:nvSpPr>
          <p:cNvPr id="5" name="Pladsholder til sidefod 4">
            <a:extLst>
              <a:ext uri="{FF2B5EF4-FFF2-40B4-BE49-F238E27FC236}">
                <a16:creationId xmlns:a16="http://schemas.microsoft.com/office/drawing/2014/main" id="{D5632FBA-4FA2-BB89-3440-E52ACE46CB5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5F57900-B78C-7A98-F121-7BDDB0EF9B32}"/>
              </a:ext>
            </a:extLst>
          </p:cNvPr>
          <p:cNvSpPr>
            <a:spLocks noGrp="1"/>
          </p:cNvSpPr>
          <p:nvPr>
            <p:ph type="sldNum" sz="quarter" idx="12"/>
          </p:nvPr>
        </p:nvSpPr>
        <p:spPr/>
        <p:txBody>
          <a:bodyPr/>
          <a:lstStyle/>
          <a:p>
            <a:fld id="{DB611BF2-5456-4136-8948-CD2F8A7B7753}" type="slidenum">
              <a:rPr lang="da-DK" smtClean="0"/>
              <a:t>‹nr.›</a:t>
            </a:fld>
            <a:endParaRPr lang="da-DK"/>
          </a:p>
        </p:txBody>
      </p:sp>
    </p:spTree>
    <p:extLst>
      <p:ext uri="{BB962C8B-B14F-4D97-AF65-F5344CB8AC3E}">
        <p14:creationId xmlns:p14="http://schemas.microsoft.com/office/powerpoint/2010/main" val="9758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9FB14B-957A-A998-D1C7-10F70160D0C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EEBF578-B0FC-8CF5-AD21-7199D57300A0}"/>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3070E61-3AE7-1056-AF17-95341DE90C64}"/>
              </a:ext>
            </a:extLst>
          </p:cNvPr>
          <p:cNvSpPr>
            <a:spLocks noGrp="1"/>
          </p:cNvSpPr>
          <p:nvPr>
            <p:ph type="dt" sz="half" idx="10"/>
          </p:nvPr>
        </p:nvSpPr>
        <p:spPr/>
        <p:txBody>
          <a:bodyPr/>
          <a:lstStyle/>
          <a:p>
            <a:fld id="{AFF4CF30-4FDA-461B-A5D0-3A1430FAA2BD}" type="datetimeFigureOut">
              <a:rPr lang="da-DK" smtClean="0"/>
              <a:t>08-05-2025</a:t>
            </a:fld>
            <a:endParaRPr lang="da-DK"/>
          </a:p>
        </p:txBody>
      </p:sp>
      <p:sp>
        <p:nvSpPr>
          <p:cNvPr id="5" name="Pladsholder til sidefod 4">
            <a:extLst>
              <a:ext uri="{FF2B5EF4-FFF2-40B4-BE49-F238E27FC236}">
                <a16:creationId xmlns:a16="http://schemas.microsoft.com/office/drawing/2014/main" id="{AF588477-8495-DF7F-4707-D94DC5E196B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374139B-A29C-E121-DE3A-9321F4B970F5}"/>
              </a:ext>
            </a:extLst>
          </p:cNvPr>
          <p:cNvSpPr>
            <a:spLocks noGrp="1"/>
          </p:cNvSpPr>
          <p:nvPr>
            <p:ph type="sldNum" sz="quarter" idx="12"/>
          </p:nvPr>
        </p:nvSpPr>
        <p:spPr/>
        <p:txBody>
          <a:bodyPr/>
          <a:lstStyle/>
          <a:p>
            <a:fld id="{DB611BF2-5456-4136-8948-CD2F8A7B7753}" type="slidenum">
              <a:rPr lang="da-DK" smtClean="0"/>
              <a:t>‹nr.›</a:t>
            </a:fld>
            <a:endParaRPr lang="da-DK"/>
          </a:p>
        </p:txBody>
      </p:sp>
    </p:spTree>
    <p:extLst>
      <p:ext uri="{BB962C8B-B14F-4D97-AF65-F5344CB8AC3E}">
        <p14:creationId xmlns:p14="http://schemas.microsoft.com/office/powerpoint/2010/main" val="205327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0CCC7B-D49C-8A29-371C-EC136E76E2BF}"/>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37A5AB7-A0B5-A663-7AB7-EDC9385F484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66EA8640-0089-93E0-D1CF-2A61E9C1BE8E}"/>
              </a:ext>
            </a:extLst>
          </p:cNvPr>
          <p:cNvSpPr>
            <a:spLocks noGrp="1"/>
          </p:cNvSpPr>
          <p:nvPr>
            <p:ph type="dt" sz="half" idx="10"/>
          </p:nvPr>
        </p:nvSpPr>
        <p:spPr/>
        <p:txBody>
          <a:bodyPr/>
          <a:lstStyle/>
          <a:p>
            <a:fld id="{AFF4CF30-4FDA-461B-A5D0-3A1430FAA2BD}" type="datetimeFigureOut">
              <a:rPr lang="da-DK" smtClean="0"/>
              <a:t>08-05-2025</a:t>
            </a:fld>
            <a:endParaRPr lang="da-DK"/>
          </a:p>
        </p:txBody>
      </p:sp>
      <p:sp>
        <p:nvSpPr>
          <p:cNvPr id="5" name="Pladsholder til sidefod 4">
            <a:extLst>
              <a:ext uri="{FF2B5EF4-FFF2-40B4-BE49-F238E27FC236}">
                <a16:creationId xmlns:a16="http://schemas.microsoft.com/office/drawing/2014/main" id="{9CE55369-903B-654A-A045-C53486558B7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BB12FD1-E0E4-120E-CD70-2E78B94AF024}"/>
              </a:ext>
            </a:extLst>
          </p:cNvPr>
          <p:cNvSpPr>
            <a:spLocks noGrp="1"/>
          </p:cNvSpPr>
          <p:nvPr>
            <p:ph type="sldNum" sz="quarter" idx="12"/>
          </p:nvPr>
        </p:nvSpPr>
        <p:spPr/>
        <p:txBody>
          <a:bodyPr/>
          <a:lstStyle/>
          <a:p>
            <a:fld id="{DB611BF2-5456-4136-8948-CD2F8A7B7753}" type="slidenum">
              <a:rPr lang="da-DK" smtClean="0"/>
              <a:t>‹nr.›</a:t>
            </a:fld>
            <a:endParaRPr lang="da-DK"/>
          </a:p>
        </p:txBody>
      </p:sp>
    </p:spTree>
    <p:extLst>
      <p:ext uri="{BB962C8B-B14F-4D97-AF65-F5344CB8AC3E}">
        <p14:creationId xmlns:p14="http://schemas.microsoft.com/office/powerpoint/2010/main" val="329870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07E90E-58B0-3AB3-2F20-8284130BA69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2B9B4BE-4F42-D801-0397-0034DF28FF23}"/>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863BFCB-D296-576C-73EC-741E4DD3296A}"/>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ACA3264-9DD1-1182-3107-F968A8ACAA39}"/>
              </a:ext>
            </a:extLst>
          </p:cNvPr>
          <p:cNvSpPr>
            <a:spLocks noGrp="1"/>
          </p:cNvSpPr>
          <p:nvPr>
            <p:ph type="dt" sz="half" idx="10"/>
          </p:nvPr>
        </p:nvSpPr>
        <p:spPr/>
        <p:txBody>
          <a:bodyPr/>
          <a:lstStyle/>
          <a:p>
            <a:fld id="{AFF4CF30-4FDA-461B-A5D0-3A1430FAA2BD}" type="datetimeFigureOut">
              <a:rPr lang="da-DK" smtClean="0"/>
              <a:t>08-05-2025</a:t>
            </a:fld>
            <a:endParaRPr lang="da-DK"/>
          </a:p>
        </p:txBody>
      </p:sp>
      <p:sp>
        <p:nvSpPr>
          <p:cNvPr id="6" name="Pladsholder til sidefod 5">
            <a:extLst>
              <a:ext uri="{FF2B5EF4-FFF2-40B4-BE49-F238E27FC236}">
                <a16:creationId xmlns:a16="http://schemas.microsoft.com/office/drawing/2014/main" id="{6B12A24A-D0E6-24BB-73EE-DCD1FC4FE18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7100600-F6CE-003D-DBB1-E847E5C6FC1C}"/>
              </a:ext>
            </a:extLst>
          </p:cNvPr>
          <p:cNvSpPr>
            <a:spLocks noGrp="1"/>
          </p:cNvSpPr>
          <p:nvPr>
            <p:ph type="sldNum" sz="quarter" idx="12"/>
          </p:nvPr>
        </p:nvSpPr>
        <p:spPr/>
        <p:txBody>
          <a:bodyPr/>
          <a:lstStyle/>
          <a:p>
            <a:fld id="{DB611BF2-5456-4136-8948-CD2F8A7B7753}" type="slidenum">
              <a:rPr lang="da-DK" smtClean="0"/>
              <a:t>‹nr.›</a:t>
            </a:fld>
            <a:endParaRPr lang="da-DK"/>
          </a:p>
        </p:txBody>
      </p:sp>
    </p:spTree>
    <p:extLst>
      <p:ext uri="{BB962C8B-B14F-4D97-AF65-F5344CB8AC3E}">
        <p14:creationId xmlns:p14="http://schemas.microsoft.com/office/powerpoint/2010/main" val="176358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CBD55-BE9E-D0D2-8514-2878BC6EF8D3}"/>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60C52C8-B148-2B18-809E-08B48EF667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3D8A3FEB-190F-4F75-0AE4-8B5C76638B76}"/>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7895ABD7-4DC0-E059-94C6-26F62ECC62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1540EE80-64E3-F014-5072-CD61B7C90F3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9DD37266-7FE4-8106-F734-50C6D999F695}"/>
              </a:ext>
            </a:extLst>
          </p:cNvPr>
          <p:cNvSpPr>
            <a:spLocks noGrp="1"/>
          </p:cNvSpPr>
          <p:nvPr>
            <p:ph type="dt" sz="half" idx="10"/>
          </p:nvPr>
        </p:nvSpPr>
        <p:spPr/>
        <p:txBody>
          <a:bodyPr/>
          <a:lstStyle/>
          <a:p>
            <a:fld id="{AFF4CF30-4FDA-461B-A5D0-3A1430FAA2BD}" type="datetimeFigureOut">
              <a:rPr lang="da-DK" smtClean="0"/>
              <a:t>08-05-2025</a:t>
            </a:fld>
            <a:endParaRPr lang="da-DK"/>
          </a:p>
        </p:txBody>
      </p:sp>
      <p:sp>
        <p:nvSpPr>
          <p:cNvPr id="8" name="Pladsholder til sidefod 7">
            <a:extLst>
              <a:ext uri="{FF2B5EF4-FFF2-40B4-BE49-F238E27FC236}">
                <a16:creationId xmlns:a16="http://schemas.microsoft.com/office/drawing/2014/main" id="{26AE6C3B-2F10-6346-A192-7252A68AB5F3}"/>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4DDD04CC-A768-9275-B905-B4221694B4AA}"/>
              </a:ext>
            </a:extLst>
          </p:cNvPr>
          <p:cNvSpPr>
            <a:spLocks noGrp="1"/>
          </p:cNvSpPr>
          <p:nvPr>
            <p:ph type="sldNum" sz="quarter" idx="12"/>
          </p:nvPr>
        </p:nvSpPr>
        <p:spPr/>
        <p:txBody>
          <a:bodyPr/>
          <a:lstStyle/>
          <a:p>
            <a:fld id="{DB611BF2-5456-4136-8948-CD2F8A7B7753}" type="slidenum">
              <a:rPr lang="da-DK" smtClean="0"/>
              <a:t>‹nr.›</a:t>
            </a:fld>
            <a:endParaRPr lang="da-DK"/>
          </a:p>
        </p:txBody>
      </p:sp>
    </p:spTree>
    <p:extLst>
      <p:ext uri="{BB962C8B-B14F-4D97-AF65-F5344CB8AC3E}">
        <p14:creationId xmlns:p14="http://schemas.microsoft.com/office/powerpoint/2010/main" val="284232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463A8F-306A-CD64-C155-968F58BEBAE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73268681-1202-B4FD-66E6-399BDD1E9457}"/>
              </a:ext>
            </a:extLst>
          </p:cNvPr>
          <p:cNvSpPr>
            <a:spLocks noGrp="1"/>
          </p:cNvSpPr>
          <p:nvPr>
            <p:ph type="dt" sz="half" idx="10"/>
          </p:nvPr>
        </p:nvSpPr>
        <p:spPr/>
        <p:txBody>
          <a:bodyPr/>
          <a:lstStyle/>
          <a:p>
            <a:fld id="{AFF4CF30-4FDA-461B-A5D0-3A1430FAA2BD}" type="datetimeFigureOut">
              <a:rPr lang="da-DK" smtClean="0"/>
              <a:t>08-05-2025</a:t>
            </a:fld>
            <a:endParaRPr lang="da-DK"/>
          </a:p>
        </p:txBody>
      </p:sp>
      <p:sp>
        <p:nvSpPr>
          <p:cNvPr id="4" name="Pladsholder til sidefod 3">
            <a:extLst>
              <a:ext uri="{FF2B5EF4-FFF2-40B4-BE49-F238E27FC236}">
                <a16:creationId xmlns:a16="http://schemas.microsoft.com/office/drawing/2014/main" id="{481E3A60-6983-E919-72C9-130E583E24BF}"/>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20972552-D02E-E78D-7C12-591EB877B80D}"/>
              </a:ext>
            </a:extLst>
          </p:cNvPr>
          <p:cNvSpPr>
            <a:spLocks noGrp="1"/>
          </p:cNvSpPr>
          <p:nvPr>
            <p:ph type="sldNum" sz="quarter" idx="12"/>
          </p:nvPr>
        </p:nvSpPr>
        <p:spPr/>
        <p:txBody>
          <a:bodyPr/>
          <a:lstStyle/>
          <a:p>
            <a:fld id="{DB611BF2-5456-4136-8948-CD2F8A7B7753}" type="slidenum">
              <a:rPr lang="da-DK" smtClean="0"/>
              <a:t>‹nr.›</a:t>
            </a:fld>
            <a:endParaRPr lang="da-DK"/>
          </a:p>
        </p:txBody>
      </p:sp>
    </p:spTree>
    <p:extLst>
      <p:ext uri="{BB962C8B-B14F-4D97-AF65-F5344CB8AC3E}">
        <p14:creationId xmlns:p14="http://schemas.microsoft.com/office/powerpoint/2010/main" val="373161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390C6F9-F90E-E73B-68DE-EC61D6E2CA91}"/>
              </a:ext>
            </a:extLst>
          </p:cNvPr>
          <p:cNvSpPr>
            <a:spLocks noGrp="1"/>
          </p:cNvSpPr>
          <p:nvPr>
            <p:ph type="dt" sz="half" idx="10"/>
          </p:nvPr>
        </p:nvSpPr>
        <p:spPr/>
        <p:txBody>
          <a:bodyPr/>
          <a:lstStyle/>
          <a:p>
            <a:fld id="{AFF4CF30-4FDA-461B-A5D0-3A1430FAA2BD}" type="datetimeFigureOut">
              <a:rPr lang="da-DK" smtClean="0"/>
              <a:t>08-05-2025</a:t>
            </a:fld>
            <a:endParaRPr lang="da-DK"/>
          </a:p>
        </p:txBody>
      </p:sp>
      <p:sp>
        <p:nvSpPr>
          <p:cNvPr id="3" name="Pladsholder til sidefod 2">
            <a:extLst>
              <a:ext uri="{FF2B5EF4-FFF2-40B4-BE49-F238E27FC236}">
                <a16:creationId xmlns:a16="http://schemas.microsoft.com/office/drawing/2014/main" id="{83CF79F5-4883-C53C-A11C-3F36D75D4286}"/>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8827982-DD18-A842-4004-8FFF7D59FC78}"/>
              </a:ext>
            </a:extLst>
          </p:cNvPr>
          <p:cNvSpPr>
            <a:spLocks noGrp="1"/>
          </p:cNvSpPr>
          <p:nvPr>
            <p:ph type="sldNum" sz="quarter" idx="12"/>
          </p:nvPr>
        </p:nvSpPr>
        <p:spPr/>
        <p:txBody>
          <a:bodyPr/>
          <a:lstStyle/>
          <a:p>
            <a:fld id="{DB611BF2-5456-4136-8948-CD2F8A7B7753}" type="slidenum">
              <a:rPr lang="da-DK" smtClean="0"/>
              <a:t>‹nr.›</a:t>
            </a:fld>
            <a:endParaRPr lang="da-DK"/>
          </a:p>
        </p:txBody>
      </p:sp>
    </p:spTree>
    <p:extLst>
      <p:ext uri="{BB962C8B-B14F-4D97-AF65-F5344CB8AC3E}">
        <p14:creationId xmlns:p14="http://schemas.microsoft.com/office/powerpoint/2010/main" val="176656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1CE3E1-4733-C034-1F07-1DD73B85585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1EA30A2-1EE1-99A1-E1B2-F1B4EC1DF5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0719100-D220-7ED2-1C41-9BF844F9C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AD1B358-FF6B-6D02-B74E-C592C8D5A518}"/>
              </a:ext>
            </a:extLst>
          </p:cNvPr>
          <p:cNvSpPr>
            <a:spLocks noGrp="1"/>
          </p:cNvSpPr>
          <p:nvPr>
            <p:ph type="dt" sz="half" idx="10"/>
          </p:nvPr>
        </p:nvSpPr>
        <p:spPr/>
        <p:txBody>
          <a:bodyPr/>
          <a:lstStyle/>
          <a:p>
            <a:fld id="{AFF4CF30-4FDA-461B-A5D0-3A1430FAA2BD}" type="datetimeFigureOut">
              <a:rPr lang="da-DK" smtClean="0"/>
              <a:t>08-05-2025</a:t>
            </a:fld>
            <a:endParaRPr lang="da-DK"/>
          </a:p>
        </p:txBody>
      </p:sp>
      <p:sp>
        <p:nvSpPr>
          <p:cNvPr id="6" name="Pladsholder til sidefod 5">
            <a:extLst>
              <a:ext uri="{FF2B5EF4-FFF2-40B4-BE49-F238E27FC236}">
                <a16:creationId xmlns:a16="http://schemas.microsoft.com/office/drawing/2014/main" id="{09255459-317D-AACE-D735-89ED897FCF5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711A617-90DD-F153-807E-3C3B508B2E4B}"/>
              </a:ext>
            </a:extLst>
          </p:cNvPr>
          <p:cNvSpPr>
            <a:spLocks noGrp="1"/>
          </p:cNvSpPr>
          <p:nvPr>
            <p:ph type="sldNum" sz="quarter" idx="12"/>
          </p:nvPr>
        </p:nvSpPr>
        <p:spPr/>
        <p:txBody>
          <a:bodyPr/>
          <a:lstStyle/>
          <a:p>
            <a:fld id="{DB611BF2-5456-4136-8948-CD2F8A7B7753}" type="slidenum">
              <a:rPr lang="da-DK" smtClean="0"/>
              <a:t>‹nr.›</a:t>
            </a:fld>
            <a:endParaRPr lang="da-DK"/>
          </a:p>
        </p:txBody>
      </p:sp>
    </p:spTree>
    <p:extLst>
      <p:ext uri="{BB962C8B-B14F-4D97-AF65-F5344CB8AC3E}">
        <p14:creationId xmlns:p14="http://schemas.microsoft.com/office/powerpoint/2010/main" val="1624659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F47F2-D6AA-2DD0-26F1-B7A817289D3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6452CA93-F9C3-4E7D-93EA-F83B145136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1A2957E1-F671-1A42-39BE-651CB4A39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276A6AD-3D8B-2D2F-9EBD-7349BB6227C6}"/>
              </a:ext>
            </a:extLst>
          </p:cNvPr>
          <p:cNvSpPr>
            <a:spLocks noGrp="1"/>
          </p:cNvSpPr>
          <p:nvPr>
            <p:ph type="dt" sz="half" idx="10"/>
          </p:nvPr>
        </p:nvSpPr>
        <p:spPr/>
        <p:txBody>
          <a:bodyPr/>
          <a:lstStyle/>
          <a:p>
            <a:fld id="{AFF4CF30-4FDA-461B-A5D0-3A1430FAA2BD}" type="datetimeFigureOut">
              <a:rPr lang="da-DK" smtClean="0"/>
              <a:t>08-05-2025</a:t>
            </a:fld>
            <a:endParaRPr lang="da-DK"/>
          </a:p>
        </p:txBody>
      </p:sp>
      <p:sp>
        <p:nvSpPr>
          <p:cNvPr id="6" name="Pladsholder til sidefod 5">
            <a:extLst>
              <a:ext uri="{FF2B5EF4-FFF2-40B4-BE49-F238E27FC236}">
                <a16:creationId xmlns:a16="http://schemas.microsoft.com/office/drawing/2014/main" id="{A20582A0-6777-7AC5-411D-3A11AE54859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7D9106C-FA35-E805-CBDB-AF9D1DDB7D88}"/>
              </a:ext>
            </a:extLst>
          </p:cNvPr>
          <p:cNvSpPr>
            <a:spLocks noGrp="1"/>
          </p:cNvSpPr>
          <p:nvPr>
            <p:ph type="sldNum" sz="quarter" idx="12"/>
          </p:nvPr>
        </p:nvSpPr>
        <p:spPr/>
        <p:txBody>
          <a:bodyPr/>
          <a:lstStyle/>
          <a:p>
            <a:fld id="{DB611BF2-5456-4136-8948-CD2F8A7B7753}" type="slidenum">
              <a:rPr lang="da-DK" smtClean="0"/>
              <a:t>‹nr.›</a:t>
            </a:fld>
            <a:endParaRPr lang="da-DK"/>
          </a:p>
        </p:txBody>
      </p:sp>
    </p:spTree>
    <p:extLst>
      <p:ext uri="{BB962C8B-B14F-4D97-AF65-F5344CB8AC3E}">
        <p14:creationId xmlns:p14="http://schemas.microsoft.com/office/powerpoint/2010/main" val="379821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FAAFAD1-16FA-E474-57CB-FD6378E481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463BC0F-8E79-FFF6-B0FA-F9260527DD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B1263B0-374B-76E5-93E1-7614CBB3BB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F4CF30-4FDA-461B-A5D0-3A1430FAA2BD}" type="datetimeFigureOut">
              <a:rPr lang="da-DK" smtClean="0"/>
              <a:t>08-05-2025</a:t>
            </a:fld>
            <a:endParaRPr lang="da-DK"/>
          </a:p>
        </p:txBody>
      </p:sp>
      <p:sp>
        <p:nvSpPr>
          <p:cNvPr id="5" name="Pladsholder til sidefod 4">
            <a:extLst>
              <a:ext uri="{FF2B5EF4-FFF2-40B4-BE49-F238E27FC236}">
                <a16:creationId xmlns:a16="http://schemas.microsoft.com/office/drawing/2014/main" id="{60B1B436-BF01-74C7-0982-2AABE27BB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7AF5CF73-67FD-9971-0939-EC31239724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611BF2-5456-4136-8948-CD2F8A7B7753}" type="slidenum">
              <a:rPr lang="da-DK" smtClean="0"/>
              <a:t>‹nr.›</a:t>
            </a:fld>
            <a:endParaRPr lang="da-DK"/>
          </a:p>
        </p:txBody>
      </p:sp>
    </p:spTree>
    <p:extLst>
      <p:ext uri="{BB962C8B-B14F-4D97-AF65-F5344CB8AC3E}">
        <p14:creationId xmlns:p14="http://schemas.microsoft.com/office/powerpoint/2010/main" val="873942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D1DA15-7D79-D711-7C94-7913DFA20A8A}"/>
              </a:ext>
            </a:extLst>
          </p:cNvPr>
          <p:cNvSpPr>
            <a:spLocks noGrp="1"/>
          </p:cNvSpPr>
          <p:nvPr>
            <p:ph type="title"/>
          </p:nvPr>
        </p:nvSpPr>
        <p:spPr/>
        <p:txBody>
          <a:bodyPr/>
          <a:lstStyle/>
          <a:p>
            <a:r>
              <a:rPr lang="da-DK" dirty="0"/>
              <a:t>Plustid - Regionen</a:t>
            </a:r>
          </a:p>
        </p:txBody>
      </p:sp>
      <p:sp>
        <p:nvSpPr>
          <p:cNvPr id="3" name="Pladsholder til indhold 2">
            <a:extLst>
              <a:ext uri="{FF2B5EF4-FFF2-40B4-BE49-F238E27FC236}">
                <a16:creationId xmlns:a16="http://schemas.microsoft.com/office/drawing/2014/main" id="{6B261431-FBB9-10F3-D905-53AD95274D03}"/>
              </a:ext>
            </a:extLst>
          </p:cNvPr>
          <p:cNvSpPr>
            <a:spLocks noGrp="1"/>
          </p:cNvSpPr>
          <p:nvPr>
            <p:ph idx="1"/>
          </p:nvPr>
        </p:nvSpPr>
        <p:spPr/>
        <p:txBody>
          <a:bodyPr>
            <a:normAutofit lnSpcReduction="10000"/>
          </a:bodyPr>
          <a:lstStyle/>
          <a:p>
            <a:pPr algn="l">
              <a:buNone/>
            </a:pPr>
            <a:r>
              <a:rPr lang="da-DK" b="1" i="0" dirty="0">
                <a:solidFill>
                  <a:srgbClr val="000000"/>
                </a:solidFill>
                <a:effectLst/>
                <a:latin typeface="Arial" panose="020B0604020202020204" pitchFamily="34" charset="0"/>
              </a:rPr>
              <a:t>§ 12A PLUSTID</a:t>
            </a:r>
          </a:p>
          <a:p>
            <a:pPr algn="l">
              <a:spcBef>
                <a:spcPts val="375"/>
              </a:spcBef>
              <a:spcAft>
                <a:spcPts val="375"/>
              </a:spcAft>
              <a:buNone/>
            </a:pPr>
            <a:r>
              <a:rPr lang="da-DK" sz="1900" b="1" i="1" dirty="0">
                <a:solidFill>
                  <a:srgbClr val="000000"/>
                </a:solidFill>
                <a:effectLst/>
                <a:latin typeface="Arial" panose="020B0604020202020204" pitchFamily="34" charset="0"/>
              </a:rPr>
              <a:t>Stk. 1</a:t>
            </a:r>
            <a:r>
              <a:rPr lang="da-DK" sz="1900" b="1" i="0" dirty="0">
                <a:solidFill>
                  <a:srgbClr val="000000"/>
                </a:solidFill>
                <a:effectLst/>
                <a:latin typeface="Arial" panose="020B0604020202020204" pitchFamily="34" charset="0"/>
              </a:rPr>
              <a:t>.</a:t>
            </a:r>
            <a:br>
              <a:rPr lang="da-DK" sz="1900" b="1" i="0" dirty="0">
                <a:solidFill>
                  <a:srgbClr val="000000"/>
                </a:solidFill>
                <a:effectLst/>
                <a:latin typeface="Arial" panose="020B0604020202020204" pitchFamily="34" charset="0"/>
              </a:rPr>
            </a:br>
            <a:r>
              <a:rPr lang="da-DK" sz="1900" b="1" i="0" dirty="0">
                <a:solidFill>
                  <a:srgbClr val="000000"/>
                </a:solidFill>
                <a:effectLst/>
                <a:latin typeface="Arial" panose="020B0604020202020204" pitchFamily="34" charset="0"/>
              </a:rPr>
              <a:t>Der kan mellem den enkelte ansatte og arbejdsgiveren aftales en individuel arbejdstid, der er højere end fuldtidsansættelse.</a:t>
            </a:r>
            <a:endParaRPr lang="da-DK" sz="1900" b="0" i="0" dirty="0">
              <a:solidFill>
                <a:srgbClr val="000000"/>
              </a:solidFill>
              <a:effectLst/>
              <a:latin typeface="Arial" panose="020B0604020202020204" pitchFamily="34" charset="0"/>
            </a:endParaRPr>
          </a:p>
          <a:p>
            <a:pPr algn="l">
              <a:spcBef>
                <a:spcPts val="375"/>
              </a:spcBef>
              <a:spcAft>
                <a:spcPts val="375"/>
              </a:spcAft>
              <a:buNone/>
            </a:pPr>
            <a:r>
              <a:rPr lang="da-DK" sz="1400" b="1" i="1" dirty="0">
                <a:solidFill>
                  <a:srgbClr val="000000"/>
                </a:solidFill>
                <a:effectLst/>
                <a:latin typeface="Arial" panose="020B0604020202020204" pitchFamily="34" charset="0"/>
              </a:rPr>
              <a:t>BEMÆRKNINGER</a:t>
            </a:r>
            <a:r>
              <a:rPr lang="da-DK" sz="1900" b="1" i="1" dirty="0">
                <a:solidFill>
                  <a:srgbClr val="000000"/>
                </a:solidFill>
                <a:effectLst/>
                <a:latin typeface="Arial" panose="020B0604020202020204" pitchFamily="34" charset="0"/>
              </a:rPr>
              <a:t>:</a:t>
            </a:r>
            <a:br>
              <a:rPr lang="da-DK" sz="1900" b="1" i="1" dirty="0">
                <a:solidFill>
                  <a:srgbClr val="000000"/>
                </a:solidFill>
                <a:effectLst/>
                <a:latin typeface="Arial" panose="020B0604020202020204" pitchFamily="34" charset="0"/>
              </a:rPr>
            </a:br>
            <a:r>
              <a:rPr lang="da-DK" sz="1900" b="1" i="1" dirty="0">
                <a:solidFill>
                  <a:srgbClr val="000000"/>
                </a:solidFill>
                <a:effectLst/>
                <a:latin typeface="Arial" panose="020B0604020202020204" pitchFamily="34" charset="0"/>
              </a:rPr>
              <a:t>Der kan først indgås aftale om plustid efter 3 måneders ansættelse, og ordningen er frivillig. Tillidsrepræsentanten orienteres om indgåede aftaler.</a:t>
            </a:r>
            <a:endParaRPr lang="da-DK" sz="1900" b="0" i="0" dirty="0">
              <a:solidFill>
                <a:srgbClr val="000000"/>
              </a:solidFill>
              <a:effectLst/>
              <a:latin typeface="Arial" panose="020B0604020202020204" pitchFamily="34" charset="0"/>
            </a:endParaRPr>
          </a:p>
          <a:p>
            <a:pPr algn="l">
              <a:spcBef>
                <a:spcPts val="375"/>
              </a:spcBef>
              <a:spcAft>
                <a:spcPts val="375"/>
              </a:spcAft>
              <a:buNone/>
            </a:pPr>
            <a:r>
              <a:rPr lang="da-DK" sz="1900" b="1" i="1" dirty="0">
                <a:solidFill>
                  <a:srgbClr val="000000"/>
                </a:solidFill>
                <a:effectLst/>
                <a:latin typeface="Arial" panose="020B0604020202020204" pitchFamily="34" charset="0"/>
              </a:rPr>
              <a:t>Stk. 2</a:t>
            </a:r>
            <a:r>
              <a:rPr lang="da-DK" sz="1900" b="1" i="0" dirty="0">
                <a:solidFill>
                  <a:srgbClr val="000000"/>
                </a:solidFill>
                <a:effectLst/>
                <a:latin typeface="Arial" panose="020B0604020202020204" pitchFamily="34" charset="0"/>
              </a:rPr>
              <a:t>.</a:t>
            </a:r>
            <a:br>
              <a:rPr lang="da-DK" sz="1900" b="1" i="0" dirty="0">
                <a:solidFill>
                  <a:srgbClr val="000000"/>
                </a:solidFill>
                <a:effectLst/>
                <a:latin typeface="Arial" panose="020B0604020202020204" pitchFamily="34" charset="0"/>
              </a:rPr>
            </a:br>
            <a:r>
              <a:rPr lang="da-DK" sz="1900" b="1" i="0" dirty="0">
                <a:solidFill>
                  <a:srgbClr val="000000"/>
                </a:solidFill>
                <a:effectLst/>
                <a:latin typeface="Arial" panose="020B0604020202020204" pitchFamily="34" charset="0"/>
              </a:rPr>
              <a:t>Den individuelt aftalte gennemsnitlige ugentlige arbejdstid kan maksimalt udgøre 42 timer.</a:t>
            </a:r>
            <a:endParaRPr lang="da-DK" sz="1900" b="0" i="0" dirty="0">
              <a:solidFill>
                <a:srgbClr val="000000"/>
              </a:solidFill>
              <a:effectLst/>
              <a:latin typeface="Arial" panose="020B0604020202020204" pitchFamily="34" charset="0"/>
            </a:endParaRPr>
          </a:p>
          <a:p>
            <a:pPr algn="l">
              <a:spcBef>
                <a:spcPts val="375"/>
              </a:spcBef>
              <a:spcAft>
                <a:spcPts val="375"/>
              </a:spcAft>
              <a:buNone/>
            </a:pPr>
            <a:r>
              <a:rPr lang="da-DK" sz="1900" b="1" i="1" dirty="0">
                <a:solidFill>
                  <a:srgbClr val="000000"/>
                </a:solidFill>
                <a:effectLst/>
                <a:latin typeface="Arial" panose="020B0604020202020204" pitchFamily="34" charset="0"/>
              </a:rPr>
              <a:t>Stk. 3</a:t>
            </a:r>
            <a:r>
              <a:rPr lang="da-DK" sz="1900" b="1" i="0" dirty="0">
                <a:solidFill>
                  <a:srgbClr val="000000"/>
                </a:solidFill>
                <a:effectLst/>
                <a:latin typeface="Arial" panose="020B0604020202020204" pitchFamily="34" charset="0"/>
              </a:rPr>
              <a:t>.</a:t>
            </a:r>
            <a:br>
              <a:rPr lang="da-DK" sz="1900" b="1" i="0" dirty="0">
                <a:solidFill>
                  <a:srgbClr val="000000"/>
                </a:solidFill>
                <a:effectLst/>
                <a:latin typeface="Arial" panose="020B0604020202020204" pitchFamily="34" charset="0"/>
              </a:rPr>
            </a:br>
            <a:r>
              <a:rPr lang="da-DK" sz="1900" b="1" i="0" dirty="0">
                <a:solidFill>
                  <a:srgbClr val="000000"/>
                </a:solidFill>
                <a:effectLst/>
                <a:latin typeface="Arial" panose="020B0604020202020204" pitchFamily="34" charset="0"/>
              </a:rPr>
              <a:t>Lønnen forhøjes forholdsmæssigt på grundlag af det aftalte timetal.</a:t>
            </a:r>
            <a:endParaRPr lang="da-DK" sz="1900" b="0" i="0" dirty="0">
              <a:solidFill>
                <a:srgbClr val="000000"/>
              </a:solidFill>
              <a:effectLst/>
              <a:latin typeface="Arial" panose="020B0604020202020204" pitchFamily="34" charset="0"/>
            </a:endParaRPr>
          </a:p>
          <a:p>
            <a:pPr algn="l">
              <a:spcBef>
                <a:spcPts val="375"/>
              </a:spcBef>
              <a:spcAft>
                <a:spcPts val="375"/>
              </a:spcAft>
              <a:buNone/>
            </a:pPr>
            <a:r>
              <a:rPr lang="da-DK" sz="1900" b="1" i="1" dirty="0">
                <a:solidFill>
                  <a:srgbClr val="000000"/>
                </a:solidFill>
                <a:effectLst/>
                <a:latin typeface="Arial" panose="020B0604020202020204" pitchFamily="34" charset="0"/>
              </a:rPr>
              <a:t>Stk. 4</a:t>
            </a:r>
            <a:r>
              <a:rPr lang="da-DK" sz="1900" b="1" i="0" dirty="0">
                <a:solidFill>
                  <a:srgbClr val="000000"/>
                </a:solidFill>
                <a:effectLst/>
                <a:latin typeface="Arial" panose="020B0604020202020204" pitchFamily="34" charset="0"/>
              </a:rPr>
              <a:t>.</a:t>
            </a:r>
            <a:br>
              <a:rPr lang="da-DK" sz="1900" b="1" i="0" dirty="0">
                <a:solidFill>
                  <a:srgbClr val="000000"/>
                </a:solidFill>
                <a:effectLst/>
                <a:latin typeface="Arial" panose="020B0604020202020204" pitchFamily="34" charset="0"/>
              </a:rPr>
            </a:br>
            <a:r>
              <a:rPr lang="da-DK" sz="1900" b="1" i="0" dirty="0">
                <a:solidFill>
                  <a:srgbClr val="000000"/>
                </a:solidFill>
                <a:effectLst/>
                <a:latin typeface="Arial" panose="020B0604020202020204" pitchFamily="34" charset="0"/>
              </a:rPr>
              <a:t>Der indbetales sædvanligt pensionsbidrag efter de satser og til den pensionskasse, som i øvrigt fremgår af overenskomsten.</a:t>
            </a:r>
            <a:endParaRPr lang="da-DK" sz="1900" b="0" i="0" dirty="0">
              <a:solidFill>
                <a:srgbClr val="000000"/>
              </a:solidFill>
              <a:effectLst/>
              <a:latin typeface="Arial" panose="020B0604020202020204" pitchFamily="34" charset="0"/>
            </a:endParaRPr>
          </a:p>
          <a:p>
            <a:endParaRPr lang="da-DK" dirty="0"/>
          </a:p>
        </p:txBody>
      </p:sp>
      <p:pic>
        <p:nvPicPr>
          <p:cNvPr id="1026" name="Picture 2" descr="Smiling Repairman Emoji vector image">
            <a:extLst>
              <a:ext uri="{FF2B5EF4-FFF2-40B4-BE49-F238E27FC236}">
                <a16:creationId xmlns:a16="http://schemas.microsoft.com/office/drawing/2014/main" id="{39C631CF-D7C4-BA7C-1749-9AB52A417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1466" y="365125"/>
            <a:ext cx="2462334" cy="178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258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D1337-E7D7-C87B-50A4-98C9053784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B096B30-E45F-7683-0006-A85EB20F4007}"/>
              </a:ext>
            </a:extLst>
          </p:cNvPr>
          <p:cNvSpPr>
            <a:spLocks noGrp="1"/>
          </p:cNvSpPr>
          <p:nvPr>
            <p:ph type="title"/>
          </p:nvPr>
        </p:nvSpPr>
        <p:spPr/>
        <p:txBody>
          <a:bodyPr/>
          <a:lstStyle/>
          <a:p>
            <a:r>
              <a:rPr lang="da-DK" dirty="0"/>
              <a:t>Spørgsmål 3</a:t>
            </a:r>
          </a:p>
        </p:txBody>
      </p:sp>
      <p:sp>
        <p:nvSpPr>
          <p:cNvPr id="3" name="Pladsholder til indhold 2">
            <a:extLst>
              <a:ext uri="{FF2B5EF4-FFF2-40B4-BE49-F238E27FC236}">
                <a16:creationId xmlns:a16="http://schemas.microsoft.com/office/drawing/2014/main" id="{849510C9-2ECE-32F1-09F1-7EEF782CC8D3}"/>
              </a:ext>
            </a:extLst>
          </p:cNvPr>
          <p:cNvSpPr>
            <a:spLocks noGrp="1"/>
          </p:cNvSpPr>
          <p:nvPr>
            <p:ph idx="1"/>
          </p:nvPr>
        </p:nvSpPr>
        <p:spPr/>
        <p:txBody>
          <a:bodyPr>
            <a:normAutofit lnSpcReduction="10000"/>
          </a:bodyPr>
          <a:lstStyle/>
          <a:p>
            <a:pPr>
              <a:buNone/>
            </a:pPr>
            <a:r>
              <a:rPr lang="da-DK" sz="1800" dirty="0">
                <a:effectLst/>
                <a:latin typeface="Aptos" panose="020B0004020202020204" pitchFamily="34" charset="0"/>
                <a:ea typeface="Aptos" panose="020B0004020202020204" pitchFamily="34" charset="0"/>
                <a:cs typeface="Aptos" panose="020B0004020202020204" pitchFamily="34" charset="0"/>
              </a:rPr>
              <a:t> </a:t>
            </a:r>
          </a:p>
          <a:p>
            <a:pPr>
              <a:buNone/>
            </a:pPr>
            <a:r>
              <a:rPr lang="da-DK" sz="4400" dirty="0">
                <a:effectLst/>
                <a:latin typeface="Aptos" panose="020B0004020202020204" pitchFamily="34" charset="0"/>
                <a:ea typeface="Aptos" panose="020B0004020202020204" pitchFamily="34" charset="0"/>
                <a:cs typeface="Aptos" panose="020B0004020202020204" pitchFamily="34" charset="0"/>
              </a:rPr>
              <a:t>Jeg har dagvagt – nu siger lederen jeg blot skal komme i aftenvagt </a:t>
            </a:r>
          </a:p>
          <a:p>
            <a:pPr>
              <a:buNone/>
            </a:pPr>
            <a:r>
              <a:rPr lang="da-DK" sz="1800" dirty="0">
                <a:effectLst/>
                <a:latin typeface="Aptos" panose="020B0004020202020204" pitchFamily="34" charset="0"/>
                <a:ea typeface="Aptos" panose="020B0004020202020204" pitchFamily="34" charset="0"/>
                <a:cs typeface="Aptos" panose="020B0004020202020204" pitchFamily="34" charset="0"/>
              </a:rPr>
              <a:t> </a:t>
            </a:r>
          </a:p>
          <a:p>
            <a:pPr>
              <a:buNone/>
            </a:pPr>
            <a:r>
              <a:rPr lang="da-DK" sz="4400" dirty="0">
                <a:effectLst/>
                <a:latin typeface="Aptos" panose="020B0004020202020204" pitchFamily="34" charset="0"/>
                <a:ea typeface="Aptos" panose="020B0004020202020204" pitchFamily="34" charset="0"/>
                <a:cs typeface="Aptos" panose="020B0004020202020204" pitchFamily="34" charset="0"/>
              </a:rPr>
              <a:t>Kan lederen det  ?</a:t>
            </a:r>
          </a:p>
          <a:p>
            <a:pPr>
              <a:buNone/>
            </a:pPr>
            <a:endParaRPr lang="da-DK" sz="4400" dirty="0">
              <a:latin typeface="Aptos" panose="020B0004020202020204" pitchFamily="34" charset="0"/>
              <a:ea typeface="Aptos" panose="020B0004020202020204" pitchFamily="34" charset="0"/>
              <a:cs typeface="Aptos" panose="020B0004020202020204" pitchFamily="34" charset="0"/>
            </a:endParaRPr>
          </a:p>
          <a:p>
            <a:pPr>
              <a:buNone/>
            </a:pPr>
            <a:r>
              <a:rPr lang="da-DK" sz="4400" dirty="0">
                <a:effectLst/>
                <a:latin typeface="Aptos" panose="020B0004020202020204" pitchFamily="34" charset="0"/>
                <a:ea typeface="Aptos" panose="020B0004020202020204" pitchFamily="34" charset="0"/>
                <a:cs typeface="Aptos" panose="020B0004020202020204" pitchFamily="34" charset="0"/>
              </a:rPr>
              <a:t>                 JA                   NEJ</a:t>
            </a:r>
          </a:p>
          <a:p>
            <a:pPr>
              <a:buNone/>
            </a:pPr>
            <a:r>
              <a:rPr lang="da-DK" sz="1800" dirty="0">
                <a:effectLst/>
                <a:latin typeface="Aptos" panose="020B0004020202020204" pitchFamily="34" charset="0"/>
                <a:ea typeface="Aptos" panose="020B0004020202020204" pitchFamily="34" charset="0"/>
                <a:cs typeface="Aptos" panose="020B0004020202020204" pitchFamily="34" charset="0"/>
              </a:rPr>
              <a:t> </a:t>
            </a:r>
          </a:p>
          <a:p>
            <a:endParaRPr lang="da-DK" dirty="0"/>
          </a:p>
        </p:txBody>
      </p:sp>
      <p:pic>
        <p:nvPicPr>
          <p:cNvPr id="3074" name="Picture 2" descr="Husk de nye regler: Sådan skal du registrere din arbejdstid | BUPL">
            <a:extLst>
              <a:ext uri="{FF2B5EF4-FFF2-40B4-BE49-F238E27FC236}">
                <a16:creationId xmlns:a16="http://schemas.microsoft.com/office/drawing/2014/main" id="{B2589FC6-1DE8-F99C-EA04-78598A59A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952" y="3273552"/>
            <a:ext cx="3645408" cy="273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741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5FC1A-4232-D5F4-859D-7D37C8F01CD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E9EF443-4C46-9B2D-761A-8AA915D9F33E}"/>
              </a:ext>
            </a:extLst>
          </p:cNvPr>
          <p:cNvSpPr>
            <a:spLocks noGrp="1"/>
          </p:cNvSpPr>
          <p:nvPr>
            <p:ph type="title"/>
          </p:nvPr>
        </p:nvSpPr>
        <p:spPr/>
        <p:txBody>
          <a:bodyPr/>
          <a:lstStyle/>
          <a:p>
            <a:r>
              <a:rPr lang="da-DK" dirty="0"/>
              <a:t>Spørgsmål 4</a:t>
            </a:r>
          </a:p>
        </p:txBody>
      </p:sp>
      <p:sp>
        <p:nvSpPr>
          <p:cNvPr id="3" name="Pladsholder til indhold 2">
            <a:extLst>
              <a:ext uri="{FF2B5EF4-FFF2-40B4-BE49-F238E27FC236}">
                <a16:creationId xmlns:a16="http://schemas.microsoft.com/office/drawing/2014/main" id="{B292E7AB-A6B0-83B6-E5CA-2C89CE9A5365}"/>
              </a:ext>
            </a:extLst>
          </p:cNvPr>
          <p:cNvSpPr>
            <a:spLocks noGrp="1"/>
          </p:cNvSpPr>
          <p:nvPr>
            <p:ph idx="1"/>
          </p:nvPr>
        </p:nvSpPr>
        <p:spPr/>
        <p:txBody>
          <a:bodyPr>
            <a:normAutofit fontScale="92500" lnSpcReduction="10000"/>
          </a:bodyPr>
          <a:lstStyle/>
          <a:p>
            <a:pPr>
              <a:buNone/>
            </a:pPr>
            <a:r>
              <a:rPr lang="da-DK" sz="1800" dirty="0">
                <a:effectLst/>
                <a:latin typeface="Aptos" panose="020B0004020202020204" pitchFamily="34" charset="0"/>
                <a:ea typeface="Aptos" panose="020B0004020202020204" pitchFamily="34" charset="0"/>
                <a:cs typeface="Aptos" panose="020B0004020202020204" pitchFamily="34" charset="0"/>
              </a:rPr>
              <a:t> </a:t>
            </a:r>
          </a:p>
          <a:p>
            <a:pPr marL="0" indent="0">
              <a:buNone/>
            </a:pPr>
            <a:r>
              <a:rPr lang="da-DK" sz="4400" dirty="0">
                <a:effectLst/>
                <a:latin typeface="Aptos" panose="020B0004020202020204" pitchFamily="34" charset="0"/>
                <a:ea typeface="Aptos" panose="020B0004020202020204" pitchFamily="34" charset="0"/>
                <a:cs typeface="Aptos" panose="020B0004020202020204" pitchFamily="34" charset="0"/>
              </a:rPr>
              <a:t>Jeg har aftenvagt fra 15.00 -23.00. </a:t>
            </a:r>
          </a:p>
          <a:p>
            <a:pPr marL="0" indent="0">
              <a:buNone/>
            </a:pPr>
            <a:r>
              <a:rPr lang="da-DK" sz="4400" dirty="0">
                <a:effectLst/>
                <a:latin typeface="Aptos" panose="020B0004020202020204" pitchFamily="34" charset="0"/>
                <a:ea typeface="Aptos" panose="020B0004020202020204" pitchFamily="34" charset="0"/>
                <a:cs typeface="Aptos" panose="020B0004020202020204" pitchFamily="34" charset="0"/>
              </a:rPr>
              <a:t>Min mand kommer hjem 16.00.</a:t>
            </a:r>
          </a:p>
          <a:p>
            <a:pPr marL="0" indent="0">
              <a:buNone/>
            </a:pPr>
            <a:r>
              <a:rPr lang="da-DK" sz="4400" dirty="0">
                <a:effectLst/>
                <a:latin typeface="Aptos" panose="020B0004020202020204" pitchFamily="34" charset="0"/>
                <a:ea typeface="Aptos" panose="020B0004020202020204" pitchFamily="34" charset="0"/>
                <a:cs typeface="Aptos" panose="020B0004020202020204" pitchFamily="34" charset="0"/>
              </a:rPr>
              <a:t> Skal jeg møde på arbejde efter kl. 16.00 – 23.00?</a:t>
            </a:r>
          </a:p>
          <a:p>
            <a:pPr>
              <a:buNone/>
            </a:pPr>
            <a:endParaRPr lang="da-DK" sz="4400" dirty="0">
              <a:latin typeface="Aptos" panose="020B0004020202020204" pitchFamily="34" charset="0"/>
              <a:ea typeface="Aptos" panose="020B0004020202020204" pitchFamily="34" charset="0"/>
              <a:cs typeface="Aptos" panose="020B0004020202020204" pitchFamily="34" charset="0"/>
            </a:endParaRPr>
          </a:p>
          <a:p>
            <a:pPr>
              <a:buNone/>
            </a:pPr>
            <a:r>
              <a:rPr lang="da-DK" sz="4400" dirty="0">
                <a:latin typeface="Aptos" panose="020B0004020202020204" pitchFamily="34" charset="0"/>
                <a:ea typeface="Aptos" panose="020B0004020202020204" pitchFamily="34" charset="0"/>
                <a:cs typeface="Aptos" panose="020B0004020202020204" pitchFamily="34" charset="0"/>
              </a:rPr>
              <a:t>Skal</a:t>
            </a:r>
            <a:r>
              <a:rPr lang="da-DK" sz="4400" dirty="0">
                <a:effectLst/>
                <a:latin typeface="Aptos" panose="020B0004020202020204" pitchFamily="34" charset="0"/>
                <a:ea typeface="Aptos" panose="020B0004020202020204" pitchFamily="34" charset="0"/>
                <a:cs typeface="Aptos" panose="020B0004020202020204" pitchFamily="34" charset="0"/>
              </a:rPr>
              <a:t> jeg det?               JA                             NEJ</a:t>
            </a:r>
          </a:p>
          <a:p>
            <a:pPr>
              <a:buNone/>
            </a:pPr>
            <a:r>
              <a:rPr lang="da-DK" sz="1800" dirty="0">
                <a:effectLst/>
                <a:latin typeface="Aptos" panose="020B0004020202020204" pitchFamily="34" charset="0"/>
                <a:ea typeface="Aptos" panose="020B0004020202020204" pitchFamily="34" charset="0"/>
                <a:cs typeface="Aptos" panose="020B0004020202020204" pitchFamily="34" charset="0"/>
              </a:rPr>
              <a:t> </a:t>
            </a:r>
          </a:p>
          <a:p>
            <a:endParaRPr lang="da-DK" dirty="0"/>
          </a:p>
        </p:txBody>
      </p:sp>
      <p:pic>
        <p:nvPicPr>
          <p:cNvPr id="4098" name="Picture 2" descr="Ændring i arbejdstid – skal jeg bare acceptere det? -  Veterinærsygeplejerskernes Fagforening">
            <a:extLst>
              <a:ext uri="{FF2B5EF4-FFF2-40B4-BE49-F238E27FC236}">
                <a16:creationId xmlns:a16="http://schemas.microsoft.com/office/drawing/2014/main" id="{D517F05D-2761-A5FD-6929-DC2049723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8082" y="0"/>
            <a:ext cx="28575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672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75EB02-1B85-ED2D-9492-0FC43CE7A5AF}"/>
              </a:ext>
            </a:extLst>
          </p:cNvPr>
          <p:cNvSpPr>
            <a:spLocks noGrp="1"/>
          </p:cNvSpPr>
          <p:nvPr>
            <p:ph type="title"/>
          </p:nvPr>
        </p:nvSpPr>
        <p:spPr/>
        <p:txBody>
          <a:bodyPr/>
          <a:lstStyle/>
          <a:p>
            <a:r>
              <a:rPr lang="da-DK" b="1" dirty="0">
                <a:latin typeface="+mn-lt"/>
              </a:rPr>
              <a:t>Kommunalt ansatte 64.01</a:t>
            </a:r>
          </a:p>
        </p:txBody>
      </p:sp>
      <p:sp>
        <p:nvSpPr>
          <p:cNvPr id="3" name="Pladsholder til indhold 2">
            <a:extLst>
              <a:ext uri="{FF2B5EF4-FFF2-40B4-BE49-F238E27FC236}">
                <a16:creationId xmlns:a16="http://schemas.microsoft.com/office/drawing/2014/main" id="{9EE76942-A275-8CA0-BD7C-725ACEC39CEA}"/>
              </a:ext>
            </a:extLst>
          </p:cNvPr>
          <p:cNvSpPr>
            <a:spLocks noGrp="1"/>
          </p:cNvSpPr>
          <p:nvPr>
            <p:ph idx="1"/>
          </p:nvPr>
        </p:nvSpPr>
        <p:spPr>
          <a:xfrm>
            <a:off x="838200" y="2179863"/>
            <a:ext cx="10515600" cy="3997099"/>
          </a:xfrm>
        </p:spPr>
        <p:txBody>
          <a:bodyPr>
            <a:normAutofit fontScale="92500" lnSpcReduction="20000"/>
          </a:bodyPr>
          <a:lstStyle/>
          <a:p>
            <a:pPr marL="0" indent="0">
              <a:buNone/>
            </a:pPr>
            <a:r>
              <a:rPr lang="da-DK" sz="2600" b="1" i="1" dirty="0">
                <a:solidFill>
                  <a:srgbClr val="000000"/>
                </a:solidFill>
                <a:effectLst/>
              </a:rPr>
              <a:t>§17. Barns 1. og 2. sygedag</a:t>
            </a:r>
          </a:p>
          <a:p>
            <a:pPr marL="0" indent="0">
              <a:buNone/>
            </a:pPr>
            <a:r>
              <a:rPr lang="da-DK" sz="1400" b="0" i="1" dirty="0">
                <a:solidFill>
                  <a:srgbClr val="000000"/>
                </a:solidFill>
                <a:effectLst/>
              </a:rPr>
              <a:t>Stk. 1</a:t>
            </a:r>
            <a:br>
              <a:rPr lang="da-DK" sz="1400" dirty="0"/>
            </a:br>
            <a:r>
              <a:rPr lang="da-DK" sz="1400" b="0" i="0" dirty="0">
                <a:solidFill>
                  <a:srgbClr val="000000"/>
                </a:solidFill>
                <a:effectLst/>
              </a:rPr>
              <a:t>Der kan gives hel eller delvis tjenestefrihed med løn til pasning af et sygt barn på dettes første og anden sygedag hvis:</a:t>
            </a:r>
            <a:endParaRPr lang="da-DK" sz="1400" dirty="0"/>
          </a:p>
          <a:p>
            <a:pPr>
              <a:buFont typeface="Wingdings" panose="05000000000000000000" pitchFamily="2" charset="2"/>
              <a:buChar char="§"/>
            </a:pPr>
            <a:r>
              <a:rPr lang="da-DK" sz="1400" dirty="0"/>
              <a:t>	barnet er under 18 år og</a:t>
            </a:r>
          </a:p>
          <a:p>
            <a:pPr>
              <a:buFont typeface="Wingdings" panose="05000000000000000000" pitchFamily="2" charset="2"/>
              <a:buChar char="§"/>
            </a:pPr>
            <a:r>
              <a:rPr lang="da-DK" sz="1400" dirty="0"/>
              <a:t>	har ophold hos den ansatte, og</a:t>
            </a:r>
          </a:p>
          <a:p>
            <a:pPr>
              <a:buFont typeface="Wingdings" panose="05000000000000000000" pitchFamily="2" charset="2"/>
              <a:buChar char="§"/>
            </a:pPr>
            <a:r>
              <a:rPr lang="da-DK" sz="1400" dirty="0"/>
              <a:t>	fravær er nødvendigt af hensyn til barnet, og</a:t>
            </a:r>
          </a:p>
          <a:p>
            <a:pPr>
              <a:buFont typeface="Wingdings" panose="05000000000000000000" pitchFamily="2" charset="2"/>
              <a:buChar char="§"/>
            </a:pPr>
            <a:r>
              <a:rPr lang="da-DK" sz="1400" dirty="0"/>
              <a:t>	det er foreneligt med forholdene på tjenestestedet.</a:t>
            </a:r>
          </a:p>
          <a:p>
            <a:pPr marL="0" indent="0">
              <a:buNone/>
            </a:pPr>
            <a:r>
              <a:rPr lang="da-DK" sz="1400" dirty="0"/>
              <a:t>Hvis den ansatte misbruger ordningen, kan adgang til fravær inddrages.</a:t>
            </a:r>
          </a:p>
          <a:p>
            <a:pPr marL="0" indent="0">
              <a:buNone/>
            </a:pPr>
            <a:endParaRPr lang="da-DK" sz="1400" dirty="0"/>
          </a:p>
          <a:p>
            <a:pPr marL="0" indent="0">
              <a:buNone/>
            </a:pPr>
            <a:r>
              <a:rPr lang="da-DK" sz="1400" dirty="0"/>
              <a:t>Bemærkning:</a:t>
            </a:r>
          </a:p>
          <a:p>
            <a:pPr marL="0" indent="0">
              <a:buNone/>
            </a:pPr>
            <a:r>
              <a:rPr lang="da-DK" sz="1400" i="1" dirty="0"/>
              <a:t>I vurderingen af, om der skal gives tjenestefrihed, indgår en afvejning af barnets alder og sygdommens karakter. Tjenestefrihed afregnes ikke som sygefravær.</a:t>
            </a:r>
          </a:p>
          <a:p>
            <a:pPr marL="0" indent="0">
              <a:buNone/>
            </a:pPr>
            <a:endParaRPr lang="da-DK" sz="1400" dirty="0"/>
          </a:p>
          <a:p>
            <a:pPr marL="0" indent="0">
              <a:buNone/>
            </a:pPr>
            <a:r>
              <a:rPr lang="da-DK" sz="1400" b="0" i="1" dirty="0">
                <a:solidFill>
                  <a:srgbClr val="000000"/>
                </a:solidFill>
                <a:effectLst/>
                <a:latin typeface="Arial" panose="020B0604020202020204" pitchFamily="34" charset="0"/>
              </a:rPr>
              <a:t>Stk. 2</a:t>
            </a:r>
            <a:br>
              <a:rPr lang="da-DK" sz="1400" dirty="0"/>
            </a:br>
            <a:r>
              <a:rPr lang="da-DK" sz="1400" b="0" i="0" dirty="0">
                <a:solidFill>
                  <a:srgbClr val="000000"/>
                </a:solidFill>
                <a:effectLst/>
                <a:latin typeface="Arial" panose="020B0604020202020204" pitchFamily="34" charset="0"/>
              </a:rPr>
              <a:t>Der udbetales sædvanlig løn, dog ikke arbejdsbestemte og arbejdstidsbestemte tillæg.</a:t>
            </a:r>
            <a:endParaRPr lang="da-DK" sz="1400" dirty="0"/>
          </a:p>
        </p:txBody>
      </p:sp>
    </p:spTree>
    <p:extLst>
      <p:ext uri="{BB962C8B-B14F-4D97-AF65-F5344CB8AC3E}">
        <p14:creationId xmlns:p14="http://schemas.microsoft.com/office/powerpoint/2010/main" val="1023560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B7CDF-6D04-A48C-8D8B-44DA20B0F961}"/>
              </a:ext>
            </a:extLst>
          </p:cNvPr>
          <p:cNvSpPr>
            <a:spLocks noGrp="1"/>
          </p:cNvSpPr>
          <p:nvPr>
            <p:ph type="title"/>
          </p:nvPr>
        </p:nvSpPr>
        <p:spPr/>
        <p:txBody>
          <a:bodyPr/>
          <a:lstStyle/>
          <a:p>
            <a:r>
              <a:rPr lang="da-DK" b="1" dirty="0">
                <a:latin typeface="+mn-lt"/>
              </a:rPr>
              <a:t>Regionen – 32.38.1</a:t>
            </a:r>
          </a:p>
        </p:txBody>
      </p:sp>
      <p:sp>
        <p:nvSpPr>
          <p:cNvPr id="3" name="Pladsholder til indhold 2">
            <a:extLst>
              <a:ext uri="{FF2B5EF4-FFF2-40B4-BE49-F238E27FC236}">
                <a16:creationId xmlns:a16="http://schemas.microsoft.com/office/drawing/2014/main" id="{08BE3400-8881-70B2-1673-486061F85E8B}"/>
              </a:ext>
            </a:extLst>
          </p:cNvPr>
          <p:cNvSpPr>
            <a:spLocks noGrp="1"/>
          </p:cNvSpPr>
          <p:nvPr>
            <p:ph idx="1"/>
          </p:nvPr>
        </p:nvSpPr>
        <p:spPr/>
        <p:txBody>
          <a:bodyPr>
            <a:normAutofit fontScale="40000" lnSpcReduction="20000"/>
          </a:bodyPr>
          <a:lstStyle/>
          <a:p>
            <a:pPr marL="0" indent="0">
              <a:buNone/>
            </a:pPr>
            <a:r>
              <a:rPr lang="da-DK" sz="5000" b="1" i="1" dirty="0"/>
              <a:t>§ 14. BARNS FØRSTE OG ANDEN SYGEDAG</a:t>
            </a:r>
          </a:p>
          <a:p>
            <a:pPr marL="0" indent="0">
              <a:buNone/>
            </a:pPr>
            <a:r>
              <a:rPr lang="da-DK" sz="3000" dirty="0"/>
              <a:t>Stk. 1.</a:t>
            </a:r>
          </a:p>
          <a:p>
            <a:pPr marL="0" indent="0">
              <a:buNone/>
            </a:pPr>
            <a:r>
              <a:rPr lang="da-DK" sz="3000" dirty="0"/>
              <a:t>Ansatte har efter anmodning i det enkelte tilfælde adgang til hel eller delvis tjenestefrihed på et barns første og anden sygedag, når følgende betingelser er opfyldt:</a:t>
            </a:r>
          </a:p>
          <a:p>
            <a:pPr marL="0" indent="0">
              <a:buNone/>
            </a:pPr>
            <a:endParaRPr lang="da-DK" sz="3000" dirty="0"/>
          </a:p>
          <a:p>
            <a:pPr>
              <a:buFont typeface="Wingdings" panose="05000000000000000000" pitchFamily="2" charset="2"/>
              <a:buChar char="§"/>
            </a:pPr>
            <a:r>
              <a:rPr lang="da-DK" sz="3000" dirty="0"/>
              <a:t>	Barnet er under 18 år og har ophold hos den ansatte,</a:t>
            </a:r>
          </a:p>
          <a:p>
            <a:pPr>
              <a:buFont typeface="Wingdings" panose="05000000000000000000" pitchFamily="2" charset="2"/>
              <a:buChar char="§"/>
            </a:pPr>
            <a:r>
              <a:rPr lang="da-DK" sz="3000" dirty="0"/>
              <a:t>	fravær er nødvendigt af hensyn til barnet, og</a:t>
            </a:r>
          </a:p>
          <a:p>
            <a:pPr>
              <a:buFont typeface="Wingdings" panose="05000000000000000000" pitchFamily="2" charset="2"/>
              <a:buChar char="§"/>
            </a:pPr>
            <a:r>
              <a:rPr lang="da-DK" sz="3000" dirty="0"/>
              <a:t>	det er foreneligt med forholdene på tjenestestedet.</a:t>
            </a:r>
          </a:p>
          <a:p>
            <a:pPr marL="0" indent="0">
              <a:buNone/>
            </a:pPr>
            <a:r>
              <a:rPr lang="da-DK" sz="3000" dirty="0"/>
              <a:t>BEMÆRKNINGER:</a:t>
            </a:r>
          </a:p>
          <a:p>
            <a:pPr marL="0" indent="0">
              <a:buNone/>
            </a:pPr>
            <a:r>
              <a:rPr lang="da-DK" sz="3000" dirty="0"/>
              <a:t>I vurderingen af, om der skal gives tjenestefrihed, indgår en afvejning af barnets alder og sygdommens karakter.</a:t>
            </a:r>
          </a:p>
          <a:p>
            <a:pPr marL="0" indent="0">
              <a:buNone/>
            </a:pPr>
            <a:r>
              <a:rPr lang="da-DK" sz="3000" dirty="0"/>
              <a:t>Tjenestefriheden regnes ikke som sygefravær, men fraværslisten suppleres med oplysninger om fraværet på grund af barns første og anden sygedag.</a:t>
            </a:r>
          </a:p>
          <a:p>
            <a:pPr marL="0" indent="0">
              <a:buNone/>
            </a:pPr>
            <a:endParaRPr lang="da-DK" sz="3000" dirty="0"/>
          </a:p>
          <a:p>
            <a:pPr marL="0" indent="0">
              <a:buNone/>
            </a:pPr>
            <a:r>
              <a:rPr lang="da-DK" sz="3000" dirty="0"/>
              <a:t>Stk. 2.</a:t>
            </a:r>
          </a:p>
          <a:p>
            <a:pPr marL="0" indent="0">
              <a:buNone/>
            </a:pPr>
            <a:r>
              <a:rPr lang="da-DK" sz="3000" dirty="0"/>
              <a:t>Under tjenestefrihed efter stk. 1 har den ansatte ret til løn. Der udbetales ikke arbejdsbestemte og arbejdstidsbestemte tillæg.</a:t>
            </a:r>
          </a:p>
          <a:p>
            <a:pPr marL="0" indent="0">
              <a:buNone/>
            </a:pPr>
            <a:endParaRPr lang="da-DK" sz="3000" dirty="0"/>
          </a:p>
          <a:p>
            <a:pPr marL="0" indent="0">
              <a:buNone/>
            </a:pPr>
            <a:r>
              <a:rPr lang="da-DK" sz="3000" dirty="0"/>
              <a:t>Stk. 3.</a:t>
            </a:r>
          </a:p>
          <a:p>
            <a:pPr marL="0" indent="0">
              <a:buNone/>
            </a:pPr>
            <a:r>
              <a:rPr lang="da-DK" sz="3000" dirty="0"/>
              <a:t>Hvis den ansatte misbruger ordningen, kan adgang til fravær inddrages.</a:t>
            </a:r>
          </a:p>
        </p:txBody>
      </p:sp>
    </p:spTree>
    <p:extLst>
      <p:ext uri="{BB962C8B-B14F-4D97-AF65-F5344CB8AC3E}">
        <p14:creationId xmlns:p14="http://schemas.microsoft.com/office/powerpoint/2010/main" val="4786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583EE-F4AD-8AF5-474C-D24A00840B35}"/>
              </a:ext>
            </a:extLst>
          </p:cNvPr>
          <p:cNvSpPr>
            <a:spLocks noGrp="1"/>
          </p:cNvSpPr>
          <p:nvPr>
            <p:ph type="title"/>
          </p:nvPr>
        </p:nvSpPr>
        <p:spPr/>
        <p:txBody>
          <a:bodyPr/>
          <a:lstStyle/>
          <a:p>
            <a:r>
              <a:rPr lang="da-DK" b="1" dirty="0">
                <a:latin typeface="+mn-lt"/>
              </a:rPr>
              <a:t>Overenskomst SL og Dansk Erhverv</a:t>
            </a:r>
          </a:p>
        </p:txBody>
      </p:sp>
      <p:sp>
        <p:nvSpPr>
          <p:cNvPr id="3" name="Pladsholder til indhold 2">
            <a:extLst>
              <a:ext uri="{FF2B5EF4-FFF2-40B4-BE49-F238E27FC236}">
                <a16:creationId xmlns:a16="http://schemas.microsoft.com/office/drawing/2014/main" id="{A4517789-245C-C083-DD9C-ACBFED52976A}"/>
              </a:ext>
            </a:extLst>
          </p:cNvPr>
          <p:cNvSpPr>
            <a:spLocks noGrp="1"/>
          </p:cNvSpPr>
          <p:nvPr>
            <p:ph idx="1"/>
          </p:nvPr>
        </p:nvSpPr>
        <p:spPr>
          <a:xfrm>
            <a:off x="838200" y="1825624"/>
            <a:ext cx="10515600" cy="4913503"/>
          </a:xfrm>
        </p:spPr>
        <p:txBody>
          <a:bodyPr>
            <a:normAutofit/>
          </a:bodyPr>
          <a:lstStyle/>
          <a:p>
            <a:pPr algn="l">
              <a:buFont typeface="Wingdings" panose="05000000000000000000" pitchFamily="2" charset="2"/>
              <a:buChar char="§"/>
            </a:pPr>
            <a:r>
              <a:rPr lang="da-DK" sz="2000" b="0" i="0" dirty="0">
                <a:solidFill>
                  <a:srgbClr val="2D2A2B"/>
                </a:solidFill>
                <a:effectLst/>
              </a:rPr>
              <a:t>Hvis du er privat ansat og ansat efter overenskomsten mellem Socialpædagogerne </a:t>
            </a:r>
            <a:r>
              <a:rPr lang="da-DK" sz="2000" dirty="0">
                <a:solidFill>
                  <a:srgbClr val="2D2A2B"/>
                </a:solidFill>
              </a:rPr>
              <a:t>og </a:t>
            </a:r>
            <a:r>
              <a:rPr lang="da-DK" sz="2000" b="0" i="0" dirty="0">
                <a:solidFill>
                  <a:srgbClr val="2D2A2B"/>
                </a:solidFill>
                <a:effectLst/>
              </a:rPr>
              <a:t>Dansk Erhverv, har du ret til barns 1. sygedag med løn når barnet er under 18 år.</a:t>
            </a:r>
          </a:p>
          <a:p>
            <a:pPr marL="0" indent="0" algn="l">
              <a:buNone/>
            </a:pPr>
            <a:endParaRPr lang="da-DK" sz="2000" b="0" i="0" dirty="0">
              <a:solidFill>
                <a:srgbClr val="2D2A2B"/>
              </a:solidFill>
              <a:effectLst/>
            </a:endParaRPr>
          </a:p>
          <a:p>
            <a:pPr algn="l">
              <a:buFont typeface="Wingdings" panose="05000000000000000000" pitchFamily="2" charset="2"/>
              <a:buChar char="§"/>
            </a:pPr>
            <a:r>
              <a:rPr lang="da-DK" sz="2000" dirty="0">
                <a:solidFill>
                  <a:srgbClr val="2D2A2B"/>
                </a:solidFill>
              </a:rPr>
              <a:t>Er barnet</a:t>
            </a:r>
            <a:r>
              <a:rPr lang="da-DK" sz="2000" b="0" i="0" dirty="0">
                <a:solidFill>
                  <a:srgbClr val="2D2A2B"/>
                </a:solidFill>
                <a:effectLst/>
              </a:rPr>
              <a:t> under 14 år og du har været ansat i mindst 9 måneder hos den pågældende arbejdsgiver, har du ret til </a:t>
            </a:r>
            <a:r>
              <a:rPr lang="da-DK" sz="2000" dirty="0">
                <a:solidFill>
                  <a:srgbClr val="2D2A2B"/>
                </a:solidFill>
              </a:rPr>
              <a:t>to</a:t>
            </a:r>
            <a:r>
              <a:rPr lang="da-DK" sz="2000" b="0" i="0" dirty="0">
                <a:solidFill>
                  <a:srgbClr val="2D2A2B"/>
                </a:solidFill>
                <a:effectLst/>
              </a:rPr>
              <a:t> yderligere fridag. Disse fridag er dog </a:t>
            </a:r>
            <a:r>
              <a:rPr lang="da-DK" sz="2000" b="1" i="0" dirty="0">
                <a:solidFill>
                  <a:srgbClr val="2D2A2B"/>
                </a:solidFill>
                <a:effectLst/>
              </a:rPr>
              <a:t>uden løn</a:t>
            </a:r>
            <a:r>
              <a:rPr lang="da-DK" sz="2000" b="0" i="0" dirty="0">
                <a:solidFill>
                  <a:srgbClr val="2D2A2B"/>
                </a:solidFill>
                <a:effectLst/>
              </a:rPr>
              <a:t>.</a:t>
            </a:r>
          </a:p>
          <a:p>
            <a:pPr marL="0" indent="0" algn="l">
              <a:buNone/>
            </a:pPr>
            <a:endParaRPr lang="da-DK" sz="2000" b="0" i="0" dirty="0">
              <a:solidFill>
                <a:srgbClr val="2D2A2B"/>
              </a:solidFill>
              <a:effectLst/>
            </a:endParaRPr>
          </a:p>
          <a:p>
            <a:pPr algn="l">
              <a:buFont typeface="Wingdings" panose="05000000000000000000" pitchFamily="2" charset="2"/>
              <a:buChar char="§"/>
            </a:pPr>
            <a:r>
              <a:rPr lang="da-DK" sz="2000" b="0" i="0" dirty="0">
                <a:solidFill>
                  <a:srgbClr val="2D2A2B"/>
                </a:solidFill>
                <a:effectLst/>
              </a:rPr>
              <a:t>Hvis du er omfattet af en anden overenskomst, skal du kigge i denne for at se, hvad der gælder ved barns sygdom.</a:t>
            </a:r>
          </a:p>
          <a:p>
            <a:pPr marL="0" indent="0">
              <a:buNone/>
            </a:pPr>
            <a:endParaRPr lang="da-DK" dirty="0"/>
          </a:p>
        </p:txBody>
      </p:sp>
    </p:spTree>
    <p:extLst>
      <p:ext uri="{BB962C8B-B14F-4D97-AF65-F5344CB8AC3E}">
        <p14:creationId xmlns:p14="http://schemas.microsoft.com/office/powerpoint/2010/main" val="3364090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A4B6E6-F234-C2AB-2598-59DC6D09BE68}"/>
              </a:ext>
            </a:extLst>
          </p:cNvPr>
          <p:cNvSpPr>
            <a:spLocks noGrp="1"/>
          </p:cNvSpPr>
          <p:nvPr>
            <p:ph type="ctrTitle"/>
          </p:nvPr>
        </p:nvSpPr>
        <p:spPr/>
        <p:txBody>
          <a:bodyPr>
            <a:noAutofit/>
          </a:bodyPr>
          <a:lstStyle/>
          <a:p>
            <a:pPr>
              <a:spcBef>
                <a:spcPts val="3000"/>
              </a:spcBef>
              <a:spcAft>
                <a:spcPts val="2100"/>
              </a:spcAft>
            </a:pPr>
            <a:br>
              <a:rPr lang="da-DK" sz="1400" b="0" i="0" dirty="0">
                <a:solidFill>
                  <a:srgbClr val="414042"/>
                </a:solidFill>
                <a:effectLst/>
                <a:latin typeface="Open Sans" panose="020B0606030504020204" pitchFamily="34" charset="0"/>
              </a:rPr>
            </a:br>
            <a:endParaRPr lang="da-DK" sz="1400" dirty="0"/>
          </a:p>
        </p:txBody>
      </p:sp>
      <p:sp>
        <p:nvSpPr>
          <p:cNvPr id="3" name="Undertitel 2">
            <a:extLst>
              <a:ext uri="{FF2B5EF4-FFF2-40B4-BE49-F238E27FC236}">
                <a16:creationId xmlns:a16="http://schemas.microsoft.com/office/drawing/2014/main" id="{E5F7003E-5ADF-6C9B-7E48-4814EE5BB0FE}"/>
              </a:ext>
            </a:extLst>
          </p:cNvPr>
          <p:cNvSpPr>
            <a:spLocks noGrp="1"/>
          </p:cNvSpPr>
          <p:nvPr>
            <p:ph type="subTitle" idx="1"/>
          </p:nvPr>
        </p:nvSpPr>
        <p:spPr>
          <a:xfrm>
            <a:off x="1524000" y="996695"/>
            <a:ext cx="9144000" cy="4738941"/>
          </a:xfrm>
        </p:spPr>
        <p:txBody>
          <a:bodyPr>
            <a:normAutofit fontScale="62500" lnSpcReduction="20000"/>
          </a:bodyPr>
          <a:lstStyle/>
          <a:p>
            <a:pPr algn="l"/>
            <a:r>
              <a:rPr lang="da-DK" sz="2400" b="1" dirty="0">
                <a:solidFill>
                  <a:srgbClr val="88CDD3"/>
                </a:solidFill>
                <a:effectLst/>
                <a:latin typeface="Open Sans" panose="020B0606030504020204" pitchFamily="34" charset="0"/>
              </a:rPr>
              <a:t>Syge børn</a:t>
            </a:r>
          </a:p>
          <a:p>
            <a:pPr algn="l">
              <a:lnSpc>
                <a:spcPct val="120000"/>
              </a:lnSpc>
            </a:pPr>
            <a:br>
              <a:rPr lang="da-DK" sz="2400" b="1" dirty="0">
                <a:solidFill>
                  <a:srgbClr val="88CDD3"/>
                </a:solidFill>
                <a:effectLst/>
                <a:latin typeface="Open Sans" panose="020B0606030504020204" pitchFamily="34" charset="0"/>
              </a:rPr>
            </a:br>
            <a:r>
              <a:rPr lang="da-DK" sz="2400" b="0" i="0" dirty="0">
                <a:solidFill>
                  <a:srgbClr val="414042"/>
                </a:solidFill>
                <a:effectLst/>
                <a:latin typeface="Open Sans" panose="020B0606030504020204" pitchFamily="34" charset="0"/>
              </a:rPr>
              <a:t>Du har mulighed for fravær med løn ved dit barns første og anden sygedage, når du har et hjemmeværende barn.</a:t>
            </a:r>
          </a:p>
          <a:p>
            <a:pPr algn="l">
              <a:lnSpc>
                <a:spcPct val="120000"/>
              </a:lnSpc>
            </a:pPr>
            <a:br>
              <a:rPr lang="da-DK" sz="2400" b="0" i="0" dirty="0">
                <a:solidFill>
                  <a:srgbClr val="414042"/>
                </a:solidFill>
                <a:effectLst/>
                <a:latin typeface="Open Sans" panose="020B0606030504020204" pitchFamily="34" charset="0"/>
              </a:rPr>
            </a:br>
            <a:r>
              <a:rPr lang="da-DK" sz="2400" b="0" i="0" dirty="0">
                <a:solidFill>
                  <a:srgbClr val="414042"/>
                </a:solidFill>
                <a:effectLst/>
                <a:latin typeface="Open Sans" panose="020B0606030504020204" pitchFamily="34" charset="0"/>
              </a:rPr>
              <a:t>Tilfælde der falder udenfor hjemmeværende barn, afgøres efter et konkret skøn over barnets tarv samt tilknytningen til dig. Det vil sige, at der efter en konkret vurdering kan gives frihed ved et barns første og anden sygedag til stedforældre, fordi det afgørende er hensynet til barnets tarv og din tilknytning til barnet.</a:t>
            </a:r>
          </a:p>
          <a:p>
            <a:pPr algn="l">
              <a:lnSpc>
                <a:spcPct val="120000"/>
              </a:lnSpc>
            </a:pPr>
            <a:br>
              <a:rPr lang="da-DK" sz="2400" b="0" i="0" dirty="0">
                <a:solidFill>
                  <a:srgbClr val="414042"/>
                </a:solidFill>
                <a:effectLst/>
                <a:latin typeface="Open Sans" panose="020B0606030504020204" pitchFamily="34" charset="0"/>
              </a:rPr>
            </a:br>
            <a:r>
              <a:rPr lang="da-DK" sz="2400" b="0" i="0" dirty="0">
                <a:solidFill>
                  <a:srgbClr val="414042"/>
                </a:solidFill>
                <a:effectLst/>
                <a:latin typeface="Open Sans" panose="020B0606030504020204" pitchFamily="34" charset="0"/>
              </a:rPr>
              <a:t>Vær opmærksom på, at barnets første sygedag ikke kan lægges på andre dage end den første sygedag. Det vil sige, at hvis barnet er syg om søndagen og fortsat syg om mandagen, så er det barnets anden sygedag, du kan holde om mandagen.</a:t>
            </a:r>
          </a:p>
          <a:p>
            <a:pPr algn="l">
              <a:lnSpc>
                <a:spcPct val="120000"/>
              </a:lnSpc>
            </a:pPr>
            <a:br>
              <a:rPr lang="da-DK" sz="2400" b="0" i="0" dirty="0">
                <a:solidFill>
                  <a:srgbClr val="414042"/>
                </a:solidFill>
                <a:effectLst/>
                <a:latin typeface="Open Sans" panose="020B0606030504020204" pitchFamily="34" charset="0"/>
              </a:rPr>
            </a:br>
            <a:r>
              <a:rPr lang="da-DK" sz="2400" b="0" i="0" dirty="0">
                <a:solidFill>
                  <a:srgbClr val="414042"/>
                </a:solidFill>
                <a:effectLst/>
                <a:latin typeface="Open Sans" panose="020B0606030504020204" pitchFamily="34" charset="0"/>
              </a:rPr>
              <a:t>Desuden har din arbejdsgiver ret til at vurdere om friheden er nødvendig i det enkelte tilfælde, hvor du i så fald skal sandsynliggøre, at det ikke har været muligt at finde anden pasningsmulighed.</a:t>
            </a:r>
            <a:br>
              <a:rPr lang="da-DK" sz="2400" b="0" i="0" dirty="0">
                <a:solidFill>
                  <a:srgbClr val="414042"/>
                </a:solidFill>
                <a:effectLst/>
                <a:latin typeface="Open Sans" panose="020B0606030504020204" pitchFamily="34" charset="0"/>
              </a:rPr>
            </a:br>
            <a:r>
              <a:rPr lang="da-DK" sz="2400" b="0" i="0" dirty="0">
                <a:solidFill>
                  <a:srgbClr val="414042"/>
                </a:solidFill>
                <a:effectLst/>
                <a:latin typeface="Open Sans" panose="020B0606030504020204" pitchFamily="34" charset="0"/>
              </a:rPr>
              <a:t>Hvis både du og den anden forælder er ansat i det offentlige, kan I dele fraværet mellem jer, men I kan ikke begge holde barnets første og anden sygedag i forlængelse af hinanden</a:t>
            </a:r>
            <a:endParaRPr lang="da-DK" dirty="0"/>
          </a:p>
        </p:txBody>
      </p:sp>
    </p:spTree>
    <p:extLst>
      <p:ext uri="{BB962C8B-B14F-4D97-AF65-F5344CB8AC3E}">
        <p14:creationId xmlns:p14="http://schemas.microsoft.com/office/powerpoint/2010/main" val="955580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5C1128-DA99-F5B3-434C-1432A129D25B}"/>
              </a:ext>
            </a:extLst>
          </p:cNvPr>
          <p:cNvSpPr>
            <a:spLocks noGrp="1"/>
          </p:cNvSpPr>
          <p:nvPr>
            <p:ph type="title"/>
          </p:nvPr>
        </p:nvSpPr>
        <p:spPr/>
        <p:txBody>
          <a:bodyPr/>
          <a:lstStyle/>
          <a:p>
            <a:r>
              <a:rPr lang="da-DK" b="1" i="0" dirty="0">
                <a:solidFill>
                  <a:srgbClr val="2D2A2B"/>
                </a:solidFill>
                <a:effectLst/>
                <a:latin typeface="Urbanist"/>
              </a:rPr>
              <a:t>To omsorgsdage pr. barn</a:t>
            </a:r>
            <a:br>
              <a:rPr lang="da-DK" b="1" i="0" dirty="0">
                <a:solidFill>
                  <a:srgbClr val="2D2A2B"/>
                </a:solidFill>
                <a:effectLst/>
                <a:latin typeface="Urbanist"/>
              </a:rPr>
            </a:br>
            <a:endParaRPr lang="da-DK" dirty="0"/>
          </a:p>
        </p:txBody>
      </p:sp>
      <p:sp>
        <p:nvSpPr>
          <p:cNvPr id="3" name="Pladsholder til indhold 2">
            <a:extLst>
              <a:ext uri="{FF2B5EF4-FFF2-40B4-BE49-F238E27FC236}">
                <a16:creationId xmlns:a16="http://schemas.microsoft.com/office/drawing/2014/main" id="{D1365B76-1E5F-E20C-26C9-31A1DA18CB4D}"/>
              </a:ext>
            </a:extLst>
          </p:cNvPr>
          <p:cNvSpPr>
            <a:spLocks noGrp="1"/>
          </p:cNvSpPr>
          <p:nvPr>
            <p:ph idx="1"/>
          </p:nvPr>
        </p:nvSpPr>
        <p:spPr/>
        <p:txBody>
          <a:bodyPr>
            <a:normAutofit fontScale="92500"/>
          </a:bodyPr>
          <a:lstStyle/>
          <a:p>
            <a:r>
              <a:rPr lang="da-DK" b="0" i="0" dirty="0">
                <a:solidFill>
                  <a:srgbClr val="2D2A2B"/>
                </a:solidFill>
                <a:effectLst/>
                <a:latin typeface="Urbanist"/>
              </a:rPr>
              <a:t>Er du offentligt ansat, har du ret til to omsorgsdage med sædvanlig løn pr. kalenderår for hvert barn til og med det kalenderår, hvor barnet fylder </a:t>
            </a:r>
            <a:r>
              <a:rPr lang="da-DK" b="1" i="0" dirty="0">
                <a:solidFill>
                  <a:srgbClr val="2D2A2B"/>
                </a:solidFill>
                <a:effectLst/>
                <a:latin typeface="Urbanist"/>
              </a:rPr>
              <a:t>syv år</a:t>
            </a:r>
            <a:r>
              <a:rPr lang="da-DK" b="0" i="0" dirty="0">
                <a:solidFill>
                  <a:srgbClr val="2D2A2B"/>
                </a:solidFill>
                <a:effectLst/>
                <a:latin typeface="Urbanist"/>
              </a:rPr>
              <a:t>. Omsorgsdagene kan afholdes som hele eller halve dage og skal varsles tidligst muligt. Ikke brugte omsorgsdage bortfalder ved årets slutning og kan kun i særlige tilfælde overføres til næste år, fx omsorgsdage fra det år, hvor barnet er født.</a:t>
            </a:r>
          </a:p>
          <a:p>
            <a:r>
              <a:rPr lang="da-DK" b="0" i="0" dirty="0">
                <a:solidFill>
                  <a:srgbClr val="2D2A2B"/>
                </a:solidFill>
                <a:effectLst/>
                <a:latin typeface="Urbanist"/>
              </a:rPr>
              <a:t>Hvis du ikke har nået at holde dine omsorgsdage, og du ikke har krav på at få dem overført, kan du </a:t>
            </a:r>
            <a:r>
              <a:rPr lang="da-DK" b="1" i="0" dirty="0">
                <a:solidFill>
                  <a:srgbClr val="2D2A2B"/>
                </a:solidFill>
                <a:effectLst/>
                <a:latin typeface="Urbanist"/>
              </a:rPr>
              <a:t>ikke</a:t>
            </a:r>
            <a:r>
              <a:rPr lang="da-DK" b="0" i="0" dirty="0">
                <a:solidFill>
                  <a:srgbClr val="2D2A2B"/>
                </a:solidFill>
                <a:effectLst/>
                <a:latin typeface="Urbanist"/>
              </a:rPr>
              <a:t> få udbetalt værdien af dem i stedet for.</a:t>
            </a:r>
          </a:p>
          <a:p>
            <a:r>
              <a:rPr lang="da-DK" b="0" i="0" dirty="0">
                <a:solidFill>
                  <a:srgbClr val="2D2A2B"/>
                </a:solidFill>
                <a:effectLst/>
                <a:latin typeface="Urbanist"/>
              </a:rPr>
              <a:t>Du kan læse mere om omsorgsdage i ”Aftalen om fravær af familiemæssige årsager og kigge i §§ 28-30”. Gælder både KL </a:t>
            </a:r>
            <a:r>
              <a:rPr lang="da-DK" b="0" i="0">
                <a:solidFill>
                  <a:srgbClr val="2D2A2B"/>
                </a:solidFill>
                <a:effectLst/>
                <a:latin typeface="Urbanist"/>
              </a:rPr>
              <a:t>og Regionen.</a:t>
            </a:r>
            <a:endParaRPr lang="da-DK" b="0" i="0" dirty="0">
              <a:solidFill>
                <a:srgbClr val="2D2A2B"/>
              </a:solidFill>
              <a:effectLst/>
              <a:latin typeface="Urbanist"/>
            </a:endParaRPr>
          </a:p>
          <a:p>
            <a:endParaRPr lang="da-DK" dirty="0"/>
          </a:p>
        </p:txBody>
      </p:sp>
    </p:spTree>
    <p:extLst>
      <p:ext uri="{BB962C8B-B14F-4D97-AF65-F5344CB8AC3E}">
        <p14:creationId xmlns:p14="http://schemas.microsoft.com/office/powerpoint/2010/main" val="79225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8B38F8-F351-21B7-E4AE-D33A094CB27C}"/>
              </a:ext>
            </a:extLst>
          </p:cNvPr>
          <p:cNvSpPr>
            <a:spLocks noGrp="1"/>
          </p:cNvSpPr>
          <p:nvPr>
            <p:ph type="title"/>
          </p:nvPr>
        </p:nvSpPr>
        <p:spPr/>
        <p:txBody>
          <a:bodyPr/>
          <a:lstStyle/>
          <a:p>
            <a:r>
              <a:rPr lang="da-DK" dirty="0"/>
              <a:t>….fortsat</a:t>
            </a:r>
          </a:p>
        </p:txBody>
      </p:sp>
      <p:sp>
        <p:nvSpPr>
          <p:cNvPr id="3" name="Pladsholder til indhold 2">
            <a:extLst>
              <a:ext uri="{FF2B5EF4-FFF2-40B4-BE49-F238E27FC236}">
                <a16:creationId xmlns:a16="http://schemas.microsoft.com/office/drawing/2014/main" id="{128435E0-1CD7-809C-1181-89537D40A0C1}"/>
              </a:ext>
            </a:extLst>
          </p:cNvPr>
          <p:cNvSpPr>
            <a:spLocks noGrp="1"/>
          </p:cNvSpPr>
          <p:nvPr>
            <p:ph idx="1"/>
          </p:nvPr>
        </p:nvSpPr>
        <p:spPr/>
        <p:txBody>
          <a:bodyPr>
            <a:normAutofit fontScale="70000" lnSpcReduction="20000"/>
          </a:bodyPr>
          <a:lstStyle/>
          <a:p>
            <a:pPr algn="l">
              <a:spcBef>
                <a:spcPts val="375"/>
              </a:spcBef>
              <a:spcAft>
                <a:spcPts val="375"/>
              </a:spcAft>
              <a:buNone/>
            </a:pPr>
            <a:r>
              <a:rPr lang="da-DK" b="1" i="1" dirty="0">
                <a:solidFill>
                  <a:srgbClr val="000000"/>
                </a:solidFill>
                <a:effectLst/>
                <a:latin typeface="Arial" panose="020B0604020202020204" pitchFamily="34" charset="0"/>
              </a:rPr>
              <a:t>Stk. 5</a:t>
            </a:r>
            <a:r>
              <a:rPr lang="da-DK" b="1" i="0" dirty="0">
                <a:solidFill>
                  <a:srgbClr val="000000"/>
                </a:solidFill>
                <a:effectLst/>
                <a:latin typeface="Arial" panose="020B0604020202020204" pitchFamily="34" charset="0"/>
              </a:rPr>
              <a:t>.</a:t>
            </a:r>
            <a:br>
              <a:rPr lang="da-DK" b="1" i="0" dirty="0">
                <a:solidFill>
                  <a:srgbClr val="000000"/>
                </a:solidFill>
                <a:effectLst/>
                <a:latin typeface="Arial" panose="020B0604020202020204" pitchFamily="34" charset="0"/>
              </a:rPr>
            </a:br>
            <a:r>
              <a:rPr lang="da-DK" b="1" i="0" dirty="0">
                <a:solidFill>
                  <a:srgbClr val="000000"/>
                </a:solidFill>
                <a:effectLst/>
                <a:latin typeface="Arial" panose="020B0604020202020204" pitchFamily="34" charset="0"/>
              </a:rPr>
              <a:t>Den forhøjede løn og pension udbetales under fravær, hvor der er ret til løn, f.eks. under sygdom, barselsorlov, ferie og omsorgsdage.</a:t>
            </a:r>
            <a:endParaRPr lang="da-DK" b="0" i="0" dirty="0">
              <a:solidFill>
                <a:srgbClr val="000000"/>
              </a:solidFill>
              <a:effectLst/>
              <a:latin typeface="Arial" panose="020B0604020202020204" pitchFamily="34" charset="0"/>
            </a:endParaRPr>
          </a:p>
          <a:p>
            <a:pPr algn="l">
              <a:spcBef>
                <a:spcPts val="375"/>
              </a:spcBef>
              <a:spcAft>
                <a:spcPts val="375"/>
              </a:spcAft>
              <a:buNone/>
            </a:pPr>
            <a:r>
              <a:rPr lang="da-DK" b="1" i="1" dirty="0">
                <a:solidFill>
                  <a:srgbClr val="000000"/>
                </a:solidFill>
                <a:effectLst/>
                <a:latin typeface="Arial" panose="020B0604020202020204" pitchFamily="34" charset="0"/>
              </a:rPr>
              <a:t>Stk. 6</a:t>
            </a:r>
            <a:r>
              <a:rPr lang="da-DK" b="1" i="0" dirty="0">
                <a:solidFill>
                  <a:srgbClr val="000000"/>
                </a:solidFill>
                <a:effectLst/>
                <a:latin typeface="Arial" panose="020B0604020202020204" pitchFamily="34" charset="0"/>
              </a:rPr>
              <a:t>.</a:t>
            </a:r>
            <a:br>
              <a:rPr lang="da-DK" b="1" i="0" dirty="0">
                <a:solidFill>
                  <a:srgbClr val="000000"/>
                </a:solidFill>
                <a:effectLst/>
                <a:latin typeface="Arial" panose="020B0604020202020204" pitchFamily="34" charset="0"/>
              </a:rPr>
            </a:br>
            <a:r>
              <a:rPr lang="da-DK" b="1" i="0" dirty="0">
                <a:solidFill>
                  <a:srgbClr val="000000"/>
                </a:solidFill>
                <a:effectLst/>
                <a:latin typeface="Arial" panose="020B0604020202020204" pitchFamily="34" charset="0"/>
              </a:rPr>
              <a:t>En individuel aftale om plustid kan af såvel den ansatte som arbejdsgiveren opsiges i henhold til funktionærlovens bestemmelser. Efter varslets udløb vender den ansatte tilbage til den beskæftigelsesgrad, som gjaldt før indgåelse af plustidsaftalen.</a:t>
            </a:r>
            <a:endParaRPr lang="da-DK" b="0" i="0" dirty="0">
              <a:solidFill>
                <a:srgbClr val="000000"/>
              </a:solidFill>
              <a:effectLst/>
              <a:latin typeface="Arial" panose="020B0604020202020204" pitchFamily="34" charset="0"/>
            </a:endParaRPr>
          </a:p>
          <a:p>
            <a:pPr algn="l">
              <a:spcBef>
                <a:spcPts val="375"/>
              </a:spcBef>
              <a:spcAft>
                <a:spcPts val="375"/>
              </a:spcAft>
              <a:buNone/>
            </a:pPr>
            <a:r>
              <a:rPr lang="da-DK" b="1" i="1" dirty="0">
                <a:solidFill>
                  <a:srgbClr val="000000"/>
                </a:solidFill>
                <a:effectLst/>
                <a:latin typeface="Arial" panose="020B0604020202020204" pitchFamily="34" charset="0"/>
              </a:rPr>
              <a:t>Stk. 7</a:t>
            </a:r>
            <a:r>
              <a:rPr lang="da-DK" b="1" i="0" dirty="0">
                <a:solidFill>
                  <a:srgbClr val="000000"/>
                </a:solidFill>
                <a:effectLst/>
                <a:latin typeface="Arial" panose="020B0604020202020204" pitchFamily="34" charset="0"/>
              </a:rPr>
              <a:t>.</a:t>
            </a:r>
            <a:br>
              <a:rPr lang="da-DK" b="1" i="0" dirty="0">
                <a:solidFill>
                  <a:srgbClr val="000000"/>
                </a:solidFill>
                <a:effectLst/>
                <a:latin typeface="Arial" panose="020B0604020202020204" pitchFamily="34" charset="0"/>
              </a:rPr>
            </a:br>
            <a:r>
              <a:rPr lang="da-DK" b="1" i="0" dirty="0">
                <a:solidFill>
                  <a:srgbClr val="000000"/>
                </a:solidFill>
                <a:effectLst/>
                <a:latin typeface="Arial" panose="020B0604020202020204" pitchFamily="34" charset="0"/>
              </a:rPr>
              <a:t>En ansat, der uansøgt afskediges fra sin stilling, har dog altid ret til at vende tilbage til sin tidligere beskæftigelsesgrad 3 måneder før fratrædelsestidspunktet, hvis vedkommende ønsker det.</a:t>
            </a:r>
            <a:endParaRPr lang="da-DK" b="0" i="0" dirty="0">
              <a:solidFill>
                <a:srgbClr val="000000"/>
              </a:solidFill>
              <a:effectLst/>
              <a:latin typeface="Arial" panose="020B0604020202020204" pitchFamily="34" charset="0"/>
            </a:endParaRPr>
          </a:p>
          <a:p>
            <a:pPr algn="l">
              <a:spcBef>
                <a:spcPts val="375"/>
              </a:spcBef>
              <a:spcAft>
                <a:spcPts val="375"/>
              </a:spcAft>
            </a:pPr>
            <a:r>
              <a:rPr lang="da-DK" b="1" i="1" dirty="0">
                <a:solidFill>
                  <a:srgbClr val="000000"/>
                </a:solidFill>
                <a:effectLst/>
                <a:latin typeface="Arial" panose="020B0604020202020204" pitchFamily="34" charset="0"/>
              </a:rPr>
              <a:t>BEMÆRKNINGER:</a:t>
            </a:r>
            <a:br>
              <a:rPr lang="da-DK" b="1" i="1" dirty="0">
                <a:solidFill>
                  <a:srgbClr val="000000"/>
                </a:solidFill>
                <a:effectLst/>
                <a:latin typeface="Arial" panose="020B0604020202020204" pitchFamily="34" charset="0"/>
              </a:rPr>
            </a:br>
            <a:r>
              <a:rPr lang="da-DK" b="1" i="1" dirty="0">
                <a:solidFill>
                  <a:srgbClr val="000000"/>
                </a:solidFill>
                <a:effectLst/>
                <a:latin typeface="Arial" panose="020B0604020202020204" pitchFamily="34" charset="0"/>
              </a:rPr>
              <a:t>Rammeaftalen om decentrale arbejdstidsaftaler [OK </a:t>
            </a:r>
            <a:r>
              <a:rPr lang="da-DK" b="1" i="1" u="sng" dirty="0">
                <a:solidFill>
                  <a:srgbClr val="000000"/>
                </a:solidFill>
                <a:effectLst/>
                <a:latin typeface="Arial" panose="020B0604020202020204" pitchFamily="34" charset="0"/>
              </a:rPr>
              <a:t>11.05.2</a:t>
            </a:r>
            <a:r>
              <a:rPr lang="da-DK" b="1" i="1" dirty="0">
                <a:solidFill>
                  <a:srgbClr val="000000"/>
                </a:solidFill>
                <a:effectLst/>
                <a:latin typeface="Arial" panose="020B0604020202020204" pitchFamily="34" charset="0"/>
              </a:rPr>
              <a:t>] giver de lokale parter mulighed for i øvrigt at indgå aftaler som fraviger gældende centrale aftaler om arbejdstid. Permanente ledige timer skal tilbydes deltidsansatte i henhold til Aftale om deltidsansattes adgang til et højere timetal før aftale om plustid kan indgås.</a:t>
            </a:r>
            <a:endParaRPr lang="da-DK" b="0" i="0" dirty="0">
              <a:solidFill>
                <a:srgbClr val="000000"/>
              </a:solidFill>
              <a:effectLst/>
              <a:latin typeface="Arial" panose="020B0604020202020204" pitchFamily="34" charset="0"/>
            </a:endParaRPr>
          </a:p>
          <a:p>
            <a:endParaRPr lang="da-DK" dirty="0"/>
          </a:p>
        </p:txBody>
      </p:sp>
    </p:spTree>
    <p:extLst>
      <p:ext uri="{BB962C8B-B14F-4D97-AF65-F5344CB8AC3E}">
        <p14:creationId xmlns:p14="http://schemas.microsoft.com/office/powerpoint/2010/main" val="168117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76E793-867C-BA7B-2A77-2855866738CE}"/>
              </a:ext>
            </a:extLst>
          </p:cNvPr>
          <p:cNvSpPr>
            <a:spLocks noGrp="1"/>
          </p:cNvSpPr>
          <p:nvPr>
            <p:ph type="title"/>
          </p:nvPr>
        </p:nvSpPr>
        <p:spPr/>
        <p:txBody>
          <a:bodyPr/>
          <a:lstStyle/>
          <a:p>
            <a:r>
              <a:rPr lang="da-DK" dirty="0"/>
              <a:t>Plustid - kommunen</a:t>
            </a:r>
          </a:p>
        </p:txBody>
      </p:sp>
      <p:sp>
        <p:nvSpPr>
          <p:cNvPr id="3" name="Pladsholder til indhold 2">
            <a:extLst>
              <a:ext uri="{FF2B5EF4-FFF2-40B4-BE49-F238E27FC236}">
                <a16:creationId xmlns:a16="http://schemas.microsoft.com/office/drawing/2014/main" id="{5CA17F67-AD37-82CA-50D2-2D3CBC4D9060}"/>
              </a:ext>
            </a:extLst>
          </p:cNvPr>
          <p:cNvSpPr>
            <a:spLocks noGrp="1"/>
          </p:cNvSpPr>
          <p:nvPr>
            <p:ph idx="1"/>
          </p:nvPr>
        </p:nvSpPr>
        <p:spPr/>
        <p:txBody>
          <a:bodyPr>
            <a:normAutofit fontScale="70000" lnSpcReduction="20000"/>
          </a:bodyPr>
          <a:lstStyle/>
          <a:p>
            <a:pPr marL="0" indent="0">
              <a:buNone/>
            </a:pPr>
            <a:r>
              <a:rPr lang="da-DK" dirty="0"/>
              <a:t>]§ 15. Højere individuel arbejdstid (Forsøgsordning indtil 31. marts 2026)</a:t>
            </a:r>
          </a:p>
          <a:p>
            <a:pPr marL="0" indent="0">
              <a:buNone/>
            </a:pPr>
            <a:r>
              <a:rPr lang="da-DK" dirty="0"/>
              <a:t>Stk. 1</a:t>
            </a:r>
          </a:p>
          <a:p>
            <a:pPr marL="0" indent="0">
              <a:buNone/>
            </a:pPr>
            <a:r>
              <a:rPr lang="da-DK" dirty="0"/>
              <a:t>Ansættelsesmyndigheden og den enkelte ansatte kan indgå aftale om forøgelse af arbejdstiden ud over (gennemsnitlig) 37 timer om ugen til maksimalt (gennemsnitlig) 42 timer om ugen.</a:t>
            </a:r>
          </a:p>
          <a:p>
            <a:pPr marL="0" indent="0">
              <a:buNone/>
            </a:pPr>
            <a:r>
              <a:rPr lang="da-DK" dirty="0"/>
              <a:t>Stk. 2</a:t>
            </a:r>
          </a:p>
          <a:p>
            <a:pPr marL="0" indent="0">
              <a:buNone/>
            </a:pPr>
            <a:r>
              <a:rPr lang="da-DK" dirty="0"/>
              <a:t>Bemærkning</a:t>
            </a:r>
          </a:p>
          <a:p>
            <a:pPr marL="0" indent="0">
              <a:buNone/>
            </a:pPr>
            <a:r>
              <a:rPr lang="da-DK" dirty="0"/>
              <a:t>Der kan indgås aftale om højere individuel arbejdstid med virkning fra </a:t>
            </a:r>
            <a:r>
              <a:rPr lang="da-DK" dirty="0" err="1"/>
              <a:t>ansættelsen</a:t>
            </a:r>
            <a:r>
              <a:rPr lang="da-DK" dirty="0"/>
              <a:t>, og ordningen er frivillig. Højere individuel arbejdstid må ikke være en forudsætning for ansættelse.</a:t>
            </a:r>
          </a:p>
          <a:p>
            <a:pPr marL="0" indent="0">
              <a:buNone/>
            </a:pPr>
            <a:r>
              <a:rPr lang="da-DK" dirty="0"/>
              <a:t>Opmærksomheden henledes på tjenestestedets pligt til at tilbyde ledige timer til deltidsansatte, jf. Aftale om deltidsansattes adgang til højere timetal (4.85).</a:t>
            </a:r>
          </a:p>
          <a:p>
            <a:pPr marL="0" indent="0">
              <a:buNone/>
            </a:pPr>
            <a:r>
              <a:rPr lang="da-DK" dirty="0"/>
              <a:t>Tillidsrepræsentanten orienteres om indgåede aftaler.</a:t>
            </a:r>
          </a:p>
          <a:p>
            <a:pPr marL="0" indent="0">
              <a:buNone/>
            </a:pPr>
            <a:r>
              <a:rPr lang="da-DK" dirty="0"/>
              <a:t>Lønnen forhøjes forholdsmæssig på grundlag af det aftalte timetal, og der indbetales </a:t>
            </a:r>
          </a:p>
          <a:p>
            <a:pPr marL="0" indent="0">
              <a:buNone/>
            </a:pPr>
            <a:r>
              <a:rPr lang="da-DK" dirty="0"/>
              <a:t>pensionsbidrag af den forhøjede løn.</a:t>
            </a:r>
          </a:p>
        </p:txBody>
      </p:sp>
    </p:spTree>
    <p:extLst>
      <p:ext uri="{BB962C8B-B14F-4D97-AF65-F5344CB8AC3E}">
        <p14:creationId xmlns:p14="http://schemas.microsoft.com/office/powerpoint/2010/main" val="1813000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04083-246F-D708-082B-DD06D6526E27}"/>
              </a:ext>
            </a:extLst>
          </p:cNvPr>
          <p:cNvSpPr>
            <a:spLocks noGrp="1"/>
          </p:cNvSpPr>
          <p:nvPr>
            <p:ph type="title"/>
          </p:nvPr>
        </p:nvSpPr>
        <p:spPr/>
        <p:txBody>
          <a:bodyPr/>
          <a:lstStyle/>
          <a:p>
            <a:r>
              <a:rPr lang="da-DK" dirty="0"/>
              <a:t>….fortsat</a:t>
            </a:r>
          </a:p>
        </p:txBody>
      </p:sp>
      <p:sp>
        <p:nvSpPr>
          <p:cNvPr id="3" name="Pladsholder til indhold 2">
            <a:extLst>
              <a:ext uri="{FF2B5EF4-FFF2-40B4-BE49-F238E27FC236}">
                <a16:creationId xmlns:a16="http://schemas.microsoft.com/office/drawing/2014/main" id="{56367F2F-6F23-C090-80F4-CCCD5A883DD8}"/>
              </a:ext>
            </a:extLst>
          </p:cNvPr>
          <p:cNvSpPr>
            <a:spLocks noGrp="1"/>
          </p:cNvSpPr>
          <p:nvPr>
            <p:ph idx="1"/>
          </p:nvPr>
        </p:nvSpPr>
        <p:spPr/>
        <p:txBody>
          <a:bodyPr>
            <a:normAutofit fontScale="55000" lnSpcReduction="20000"/>
          </a:bodyPr>
          <a:lstStyle/>
          <a:p>
            <a:pPr marL="0" indent="0">
              <a:buNone/>
            </a:pPr>
            <a:r>
              <a:rPr lang="da-DK" dirty="0"/>
              <a:t>Stk. 3</a:t>
            </a:r>
          </a:p>
          <a:p>
            <a:pPr marL="0" indent="0">
              <a:buNone/>
            </a:pPr>
            <a:r>
              <a:rPr lang="da-DK" dirty="0"/>
              <a:t>Den forhøjede løn udbetales under fravær, hvor der er ret til løn, fx fravær på grund af sygdom, barsel, ferie og omsorgsdage. Den forhøjede løn lægges også til grund ved </a:t>
            </a:r>
            <a:r>
              <a:rPr lang="da-DK" dirty="0" err="1"/>
              <a:t>beregning</a:t>
            </a:r>
            <a:r>
              <a:rPr lang="da-DK" dirty="0"/>
              <a:t> af fx efterindtægt.</a:t>
            </a:r>
          </a:p>
          <a:p>
            <a:pPr marL="0" indent="0">
              <a:buNone/>
            </a:pPr>
            <a:r>
              <a:rPr lang="da-DK" dirty="0"/>
              <a:t>Stk. 4</a:t>
            </a:r>
          </a:p>
          <a:p>
            <a:pPr marL="0" indent="0">
              <a:buNone/>
            </a:pPr>
            <a:r>
              <a:rPr lang="da-DK" dirty="0"/>
              <a:t>Eventuel rådighedsforpligtelse og rådighedstillæg fortsætter uændret, medmindre andet aftales.</a:t>
            </a:r>
          </a:p>
          <a:p>
            <a:pPr marL="0" indent="0">
              <a:buNone/>
            </a:pPr>
            <a:r>
              <a:rPr lang="da-DK" dirty="0"/>
              <a:t>Stk. 5</a:t>
            </a:r>
          </a:p>
          <a:p>
            <a:pPr marL="0" indent="0">
              <a:buNone/>
            </a:pPr>
            <a:r>
              <a:rPr lang="da-DK" dirty="0"/>
              <a:t>En individuel aftale kan af såvel den ansatte som ansættelsesmyndigheden opsiges med 3 måneders varsel til udgangen af en måned, medmindre andet aftales. Efter varslets udløb vender den ansatte tilbage til den beskæftigelsesgrad, som gjaldt før indgåelse af aftalen om højere individuel arbejdstid.</a:t>
            </a:r>
          </a:p>
          <a:p>
            <a:pPr marL="0" indent="0">
              <a:buNone/>
            </a:pPr>
            <a:r>
              <a:rPr lang="da-DK" dirty="0"/>
              <a:t>Stk. 6</a:t>
            </a:r>
          </a:p>
          <a:p>
            <a:pPr marL="0" indent="0">
              <a:buNone/>
            </a:pPr>
            <a:r>
              <a:rPr lang="da-DK" dirty="0"/>
              <a:t>En ansat, som afskediges uansøgt fra sin stilling, har dog altid ret til at vende tilbage </a:t>
            </a:r>
            <a:r>
              <a:rPr lang="da-DK"/>
              <a:t>til sin </a:t>
            </a:r>
            <a:r>
              <a:rPr lang="da-DK" dirty="0"/>
              <a:t>tidligere beskæftigelsesgrad 3 måneder før fratrædelsestidspunktet.</a:t>
            </a:r>
          </a:p>
          <a:p>
            <a:pPr marL="0" indent="0">
              <a:buNone/>
            </a:pPr>
            <a:r>
              <a:rPr lang="da-DK" dirty="0"/>
              <a:t>Bemærkning:</a:t>
            </a:r>
          </a:p>
          <a:p>
            <a:pPr marL="0" indent="0">
              <a:buNone/>
            </a:pPr>
            <a:r>
              <a:rPr lang="da-DK" dirty="0"/>
              <a:t>Højere individuel arbejdstid anvendes inden for gældende arbejdstidsregler. </a:t>
            </a:r>
          </a:p>
          <a:p>
            <a:pPr marL="0" indent="0">
              <a:buNone/>
            </a:pPr>
            <a:r>
              <a:rPr lang="da-DK" dirty="0"/>
              <a:t>Der henvises i øvrigt til Aftale om deltidsansattes adgang til højere tjenestetid </a:t>
            </a:r>
          </a:p>
          <a:p>
            <a:pPr marL="0" indent="0">
              <a:buNone/>
            </a:pPr>
            <a:r>
              <a:rPr lang="da-DK" dirty="0"/>
              <a:t>(04.85).[O.24]</a:t>
            </a:r>
          </a:p>
          <a:p>
            <a:endParaRPr lang="da-DK" dirty="0"/>
          </a:p>
        </p:txBody>
      </p:sp>
    </p:spTree>
    <p:extLst>
      <p:ext uri="{BB962C8B-B14F-4D97-AF65-F5344CB8AC3E}">
        <p14:creationId xmlns:p14="http://schemas.microsoft.com/office/powerpoint/2010/main" val="303441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D6C832-0005-73B6-6423-1C80A7EE8F65}"/>
              </a:ext>
            </a:extLst>
          </p:cNvPr>
          <p:cNvSpPr>
            <a:spLocks noGrp="1"/>
          </p:cNvSpPr>
          <p:nvPr>
            <p:ph type="title"/>
          </p:nvPr>
        </p:nvSpPr>
        <p:spPr/>
        <p:txBody>
          <a:bodyPr/>
          <a:lstStyle/>
          <a:p>
            <a:r>
              <a:rPr lang="da-DK" b="1" i="0" dirty="0">
                <a:solidFill>
                  <a:srgbClr val="2D2A2B"/>
                </a:solidFill>
                <a:effectLst/>
                <a:latin typeface="Urbanist"/>
              </a:rPr>
              <a:t>Kan jeg fortryde? </a:t>
            </a:r>
            <a:br>
              <a:rPr lang="da-DK" b="1" i="0" dirty="0">
                <a:solidFill>
                  <a:srgbClr val="2D2A2B"/>
                </a:solidFill>
                <a:effectLst/>
                <a:latin typeface="Urbanist"/>
              </a:rPr>
            </a:br>
            <a:endParaRPr lang="da-DK" dirty="0"/>
          </a:p>
        </p:txBody>
      </p:sp>
      <p:sp>
        <p:nvSpPr>
          <p:cNvPr id="3" name="Pladsholder til indhold 2">
            <a:extLst>
              <a:ext uri="{FF2B5EF4-FFF2-40B4-BE49-F238E27FC236}">
                <a16:creationId xmlns:a16="http://schemas.microsoft.com/office/drawing/2014/main" id="{D8F166DB-575D-79AA-FA18-0CDF2CE15CB4}"/>
              </a:ext>
            </a:extLst>
          </p:cNvPr>
          <p:cNvSpPr>
            <a:spLocks noGrp="1"/>
          </p:cNvSpPr>
          <p:nvPr>
            <p:ph idx="1"/>
          </p:nvPr>
        </p:nvSpPr>
        <p:spPr/>
        <p:txBody>
          <a:bodyPr/>
          <a:lstStyle/>
          <a:p>
            <a:pPr marL="0" indent="0" algn="l">
              <a:buNone/>
            </a:pPr>
            <a:r>
              <a:rPr lang="da-DK" b="0" i="0" dirty="0">
                <a:solidFill>
                  <a:srgbClr val="2D2A2B"/>
                </a:solidFill>
                <a:effectLst/>
                <a:latin typeface="Urbanist"/>
              </a:rPr>
              <a:t>Hvis du har aftalt med din leder at gå op på fx 40 timer, men du finder ud af, at det alligevel ikke er noget for dig, så kan du opsige aftalen igen. </a:t>
            </a:r>
          </a:p>
          <a:p>
            <a:pPr marL="0" indent="0" algn="l">
              <a:buNone/>
            </a:pPr>
            <a:endParaRPr lang="da-DK" dirty="0">
              <a:solidFill>
                <a:srgbClr val="2D2A2B"/>
              </a:solidFill>
              <a:latin typeface="Urbanist"/>
            </a:endParaRPr>
          </a:p>
          <a:p>
            <a:pPr marL="0" indent="0" algn="l">
              <a:buNone/>
            </a:pPr>
            <a:r>
              <a:rPr lang="da-DK" b="0" i="0" dirty="0">
                <a:solidFill>
                  <a:srgbClr val="2D2A2B"/>
                </a:solidFill>
                <a:effectLst/>
                <a:latin typeface="Urbanist"/>
              </a:rPr>
              <a:t>Som kommunalt ansat er der et opsigelsesvarsel på aftalen på </a:t>
            </a:r>
            <a:r>
              <a:rPr lang="da-DK" b="1" i="0" dirty="0">
                <a:solidFill>
                  <a:srgbClr val="2D2A2B"/>
                </a:solidFill>
                <a:effectLst/>
                <a:latin typeface="Urbanist"/>
              </a:rPr>
              <a:t>tre måneder.</a:t>
            </a:r>
          </a:p>
          <a:p>
            <a:pPr marL="0" indent="0" algn="l">
              <a:buNone/>
            </a:pPr>
            <a:endParaRPr lang="da-DK" dirty="0">
              <a:solidFill>
                <a:srgbClr val="2D2A2B"/>
              </a:solidFill>
              <a:latin typeface="Urbanist"/>
            </a:endParaRPr>
          </a:p>
          <a:p>
            <a:pPr marL="0" indent="0" algn="l">
              <a:buNone/>
            </a:pPr>
            <a:r>
              <a:rPr lang="da-DK" b="0" i="0" dirty="0">
                <a:solidFill>
                  <a:srgbClr val="2D2A2B"/>
                </a:solidFill>
                <a:effectLst/>
                <a:latin typeface="Urbanist"/>
              </a:rPr>
              <a:t>På det regionale område følger det dit </a:t>
            </a:r>
            <a:r>
              <a:rPr lang="da-DK" b="1" i="0" dirty="0">
                <a:solidFill>
                  <a:srgbClr val="2D2A2B"/>
                </a:solidFill>
                <a:effectLst/>
                <a:latin typeface="Urbanist"/>
              </a:rPr>
              <a:t>individuelle varsel</a:t>
            </a:r>
            <a:r>
              <a:rPr lang="da-DK" b="0" i="0" dirty="0">
                <a:solidFill>
                  <a:srgbClr val="2D2A2B"/>
                </a:solidFill>
                <a:effectLst/>
                <a:latin typeface="Urbanist"/>
              </a:rPr>
              <a:t>, som kan være en til seks måneder afhængigt af, hvor længe du har været ansat. </a:t>
            </a:r>
          </a:p>
          <a:p>
            <a:endParaRPr lang="da-DK" dirty="0"/>
          </a:p>
        </p:txBody>
      </p:sp>
      <p:pic>
        <p:nvPicPr>
          <p:cNvPr id="5122" name="Picture 2" descr="Desværre - du er ikke nomineret til en pris — A. Silvestri">
            <a:extLst>
              <a:ext uri="{FF2B5EF4-FFF2-40B4-BE49-F238E27FC236}">
                <a16:creationId xmlns:a16="http://schemas.microsoft.com/office/drawing/2014/main" id="{4E56D99A-3779-CBFD-A6C8-CF7D5B13A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340" y="-1460"/>
            <a:ext cx="2214648" cy="1827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677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Usikker emoticon Stockillustration af ©Chastity #9065998">
            <a:extLst>
              <a:ext uri="{FF2B5EF4-FFF2-40B4-BE49-F238E27FC236}">
                <a16:creationId xmlns:a16="http://schemas.microsoft.com/office/drawing/2014/main" id="{E6F9BDE0-AB3F-F178-F20F-74862ACD4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0554" y="0"/>
            <a:ext cx="2581564" cy="258156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06D0197-585C-24C9-E5C2-3138B11EB623}"/>
              </a:ext>
            </a:extLst>
          </p:cNvPr>
          <p:cNvSpPr>
            <a:spLocks noGrp="1"/>
          </p:cNvSpPr>
          <p:nvPr>
            <p:ph type="title"/>
          </p:nvPr>
        </p:nvSpPr>
        <p:spPr/>
        <p:txBody>
          <a:bodyPr>
            <a:normAutofit fontScale="90000"/>
          </a:bodyPr>
          <a:lstStyle/>
          <a:p>
            <a:r>
              <a:rPr lang="da-DK" b="1" i="0" dirty="0">
                <a:solidFill>
                  <a:srgbClr val="2D2A2B"/>
                </a:solidFill>
                <a:effectLst/>
                <a:latin typeface="Urbanist"/>
              </a:rPr>
              <a:t>Hvad med deltidsansatte?</a:t>
            </a:r>
            <a:br>
              <a:rPr lang="da-DK" b="1" i="0" dirty="0">
                <a:solidFill>
                  <a:srgbClr val="2D2A2B"/>
                </a:solidFill>
                <a:effectLst/>
                <a:latin typeface="Urbanist"/>
              </a:rPr>
            </a:br>
            <a:r>
              <a:rPr lang="da-DK" b="1" i="0" dirty="0">
                <a:solidFill>
                  <a:srgbClr val="2D2A2B"/>
                </a:solidFill>
                <a:effectLst/>
                <a:latin typeface="Urbanist"/>
              </a:rPr>
              <a:t> </a:t>
            </a:r>
            <a:br>
              <a:rPr lang="da-DK" b="1" i="0" dirty="0">
                <a:solidFill>
                  <a:srgbClr val="2D2A2B"/>
                </a:solidFill>
                <a:effectLst/>
                <a:latin typeface="Urbanist"/>
              </a:rPr>
            </a:br>
            <a:endParaRPr lang="da-DK" dirty="0"/>
          </a:p>
        </p:txBody>
      </p:sp>
      <p:sp>
        <p:nvSpPr>
          <p:cNvPr id="3" name="Pladsholder til indhold 2">
            <a:extLst>
              <a:ext uri="{FF2B5EF4-FFF2-40B4-BE49-F238E27FC236}">
                <a16:creationId xmlns:a16="http://schemas.microsoft.com/office/drawing/2014/main" id="{3C178235-424D-0599-5900-FAEF7F981CE0}"/>
              </a:ext>
            </a:extLst>
          </p:cNvPr>
          <p:cNvSpPr>
            <a:spLocks noGrp="1"/>
          </p:cNvSpPr>
          <p:nvPr>
            <p:ph idx="1"/>
          </p:nvPr>
        </p:nvSpPr>
        <p:spPr/>
        <p:txBody>
          <a:bodyPr/>
          <a:lstStyle/>
          <a:p>
            <a:pPr marL="0" indent="0" algn="l">
              <a:buNone/>
            </a:pPr>
            <a:r>
              <a:rPr lang="da-DK" b="0" i="0" dirty="0">
                <a:solidFill>
                  <a:srgbClr val="2D2A2B"/>
                </a:solidFill>
                <a:effectLst/>
                <a:latin typeface="Urbanist"/>
              </a:rPr>
              <a:t>Ordningen om plustid gælder for </a:t>
            </a:r>
            <a:r>
              <a:rPr lang="da-DK" b="1" i="0" dirty="0">
                <a:solidFill>
                  <a:srgbClr val="2D2A2B"/>
                </a:solidFill>
                <a:effectLst/>
                <a:latin typeface="Urbanist"/>
              </a:rPr>
              <a:t>fuldtidsansatte</a:t>
            </a:r>
            <a:r>
              <a:rPr lang="da-DK" b="0" i="0" dirty="0">
                <a:solidFill>
                  <a:srgbClr val="2D2A2B"/>
                </a:solidFill>
                <a:effectLst/>
                <a:latin typeface="Urbanist"/>
              </a:rPr>
              <a:t> socialpædagoger. </a:t>
            </a:r>
          </a:p>
          <a:p>
            <a:pPr marL="0" indent="0" algn="l">
              <a:buNone/>
            </a:pPr>
            <a:endParaRPr lang="da-DK" dirty="0">
              <a:solidFill>
                <a:srgbClr val="2D2A2B"/>
              </a:solidFill>
              <a:latin typeface="Urbanist"/>
            </a:endParaRPr>
          </a:p>
          <a:p>
            <a:pPr marL="0" indent="0" algn="l">
              <a:buNone/>
            </a:pPr>
            <a:r>
              <a:rPr lang="da-DK" b="0" i="0" dirty="0">
                <a:solidFill>
                  <a:srgbClr val="2D2A2B"/>
                </a:solidFill>
                <a:effectLst/>
                <a:latin typeface="Urbanist"/>
              </a:rPr>
              <a:t>Hvis der er ubesatte timer på din arbejdsplads, skal de tilbydes til dine kolleger på deltid først – ligesom det hele tiden har været tilfældet.</a:t>
            </a:r>
          </a:p>
          <a:p>
            <a:pPr marL="0" indent="0" algn="l">
              <a:buNone/>
            </a:pPr>
            <a:endParaRPr lang="da-DK" dirty="0">
              <a:solidFill>
                <a:srgbClr val="2D2A2B"/>
              </a:solidFill>
              <a:latin typeface="Urbanist"/>
            </a:endParaRPr>
          </a:p>
          <a:p>
            <a:pPr marL="0" indent="0" algn="l">
              <a:buNone/>
            </a:pPr>
            <a:r>
              <a:rPr lang="da-DK" b="0" i="0" dirty="0">
                <a:solidFill>
                  <a:srgbClr val="2D2A2B"/>
                </a:solidFill>
                <a:effectLst/>
                <a:latin typeface="Urbanist"/>
              </a:rPr>
              <a:t>Hvis de deltidsansatte ikke ønsker timerne, kan du lave en aftale med din leder om at gå op på maksimalt 42 timer. </a:t>
            </a:r>
          </a:p>
          <a:p>
            <a:endParaRPr lang="da-DK" dirty="0"/>
          </a:p>
        </p:txBody>
      </p:sp>
    </p:spTree>
    <p:extLst>
      <p:ext uri="{BB962C8B-B14F-4D97-AF65-F5344CB8AC3E}">
        <p14:creationId xmlns:p14="http://schemas.microsoft.com/office/powerpoint/2010/main" val="1875547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DC4BD0-6EEB-8F99-80C4-5C2E75E5B60D}"/>
              </a:ext>
            </a:extLst>
          </p:cNvPr>
          <p:cNvSpPr>
            <a:spLocks noGrp="1"/>
          </p:cNvSpPr>
          <p:nvPr>
            <p:ph type="title"/>
          </p:nvPr>
        </p:nvSpPr>
        <p:spPr/>
        <p:txBody>
          <a:bodyPr/>
          <a:lstStyle/>
          <a:p>
            <a:r>
              <a:rPr lang="da-DK" b="1" i="0" dirty="0">
                <a:solidFill>
                  <a:srgbClr val="2D2A2B"/>
                </a:solidFill>
                <a:effectLst/>
                <a:latin typeface="Urbanist"/>
              </a:rPr>
              <a:t>Gælder det alle socialpædagoger? </a:t>
            </a:r>
            <a:br>
              <a:rPr lang="da-DK" b="1" i="0" dirty="0">
                <a:solidFill>
                  <a:srgbClr val="2D2A2B"/>
                </a:solidFill>
                <a:effectLst/>
                <a:latin typeface="Urbanist"/>
              </a:rPr>
            </a:br>
            <a:endParaRPr lang="da-DK" dirty="0"/>
          </a:p>
        </p:txBody>
      </p:sp>
      <p:sp>
        <p:nvSpPr>
          <p:cNvPr id="3" name="Pladsholder til indhold 2">
            <a:extLst>
              <a:ext uri="{FF2B5EF4-FFF2-40B4-BE49-F238E27FC236}">
                <a16:creationId xmlns:a16="http://schemas.microsoft.com/office/drawing/2014/main" id="{47DBFC0F-55AD-1FDA-8A6B-A2FE9CB99611}"/>
              </a:ext>
            </a:extLst>
          </p:cNvPr>
          <p:cNvSpPr>
            <a:spLocks noGrp="1"/>
          </p:cNvSpPr>
          <p:nvPr>
            <p:ph idx="1"/>
          </p:nvPr>
        </p:nvSpPr>
        <p:spPr/>
        <p:txBody>
          <a:bodyPr>
            <a:normAutofit lnSpcReduction="10000"/>
          </a:bodyPr>
          <a:lstStyle/>
          <a:p>
            <a:pPr algn="l">
              <a:buNone/>
            </a:pPr>
            <a:r>
              <a:rPr lang="da-DK" b="0" i="0" dirty="0">
                <a:solidFill>
                  <a:srgbClr val="2D2A2B"/>
                </a:solidFill>
                <a:effectLst/>
                <a:latin typeface="Urbanist"/>
              </a:rPr>
              <a:t>Ordningen om plustid gælder for socialpædagoger på</a:t>
            </a:r>
          </a:p>
          <a:p>
            <a:pPr algn="l">
              <a:buNone/>
            </a:pPr>
            <a:endParaRPr lang="da-DK" b="0" i="0" dirty="0">
              <a:solidFill>
                <a:srgbClr val="2D2A2B"/>
              </a:solidFill>
              <a:effectLst/>
              <a:latin typeface="Urbanist"/>
            </a:endParaRPr>
          </a:p>
          <a:p>
            <a:pPr algn="l"/>
            <a:r>
              <a:rPr lang="da-DK" b="0" i="0" dirty="0">
                <a:solidFill>
                  <a:srgbClr val="2D2A2B"/>
                </a:solidFill>
                <a:effectLst/>
                <a:latin typeface="Urbanist"/>
              </a:rPr>
              <a:t>Døgnoverenskomsterne i kommunerne og regionerne</a:t>
            </a:r>
          </a:p>
          <a:p>
            <a:pPr algn="l"/>
            <a:r>
              <a:rPr lang="da-DK" b="0" i="0" dirty="0">
                <a:solidFill>
                  <a:srgbClr val="2D2A2B"/>
                </a:solidFill>
                <a:effectLst/>
                <a:latin typeface="Urbanist"/>
              </a:rPr>
              <a:t>værkstedsassistenter i kommunerne og regionerne</a:t>
            </a:r>
          </a:p>
          <a:p>
            <a:pPr algn="l"/>
            <a:r>
              <a:rPr lang="da-DK" b="0" i="0" dirty="0">
                <a:solidFill>
                  <a:srgbClr val="2D2A2B"/>
                </a:solidFill>
                <a:effectLst/>
                <a:latin typeface="Urbanist"/>
              </a:rPr>
              <a:t>ansatte på PFF-overenskomsten i kommunerne og</a:t>
            </a:r>
          </a:p>
          <a:p>
            <a:pPr algn="l"/>
            <a:r>
              <a:rPr lang="da-DK" b="0" i="0" dirty="0">
                <a:solidFill>
                  <a:srgbClr val="2D2A2B"/>
                </a:solidFill>
                <a:effectLst/>
                <a:latin typeface="Urbanist"/>
              </a:rPr>
              <a:t>overenskomsten for særlige stillinger i kommunerne</a:t>
            </a:r>
          </a:p>
          <a:p>
            <a:pPr marL="0" indent="0" algn="l">
              <a:buNone/>
            </a:pPr>
            <a:endParaRPr lang="da-DK" b="0" i="0" dirty="0">
              <a:solidFill>
                <a:srgbClr val="2D2A2B"/>
              </a:solidFill>
              <a:effectLst/>
              <a:latin typeface="Urbanist"/>
            </a:endParaRPr>
          </a:p>
          <a:p>
            <a:pPr algn="l"/>
            <a:r>
              <a:rPr lang="da-DK" b="0" i="0" dirty="0">
                <a:solidFill>
                  <a:srgbClr val="2D2A2B"/>
                </a:solidFill>
                <a:effectLst/>
                <a:latin typeface="Urbanist"/>
              </a:rPr>
              <a:t>Ordningen gælder </a:t>
            </a:r>
            <a:r>
              <a:rPr lang="da-DK" b="0" i="0" u="sng" dirty="0">
                <a:solidFill>
                  <a:srgbClr val="2D2A2B"/>
                </a:solidFill>
                <a:effectLst/>
                <a:latin typeface="Urbanist"/>
              </a:rPr>
              <a:t>ikke</a:t>
            </a:r>
            <a:r>
              <a:rPr lang="da-DK" b="0" i="0" dirty="0">
                <a:solidFill>
                  <a:srgbClr val="2D2A2B"/>
                </a:solidFill>
                <a:effectLst/>
                <a:latin typeface="Urbanist"/>
              </a:rPr>
              <a:t> for ledere på lederoverenskomsten eller for omsorgs- og pædagogmedhjælpere. </a:t>
            </a:r>
          </a:p>
          <a:p>
            <a:endParaRPr lang="da-DK" dirty="0"/>
          </a:p>
        </p:txBody>
      </p:sp>
      <p:pic>
        <p:nvPicPr>
          <p:cNvPr id="7170" name="Picture 2" descr="Hvornår er en aftale bindende? | Aftaleloven">
            <a:extLst>
              <a:ext uri="{FF2B5EF4-FFF2-40B4-BE49-F238E27FC236}">
                <a16:creationId xmlns:a16="http://schemas.microsoft.com/office/drawing/2014/main" id="{BE3ECEF8-E70A-6E52-5F72-9DF9180C0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9213" y="958057"/>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150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411687-16BF-4402-5029-09C193BDB18A}"/>
              </a:ext>
            </a:extLst>
          </p:cNvPr>
          <p:cNvSpPr>
            <a:spLocks noGrp="1"/>
          </p:cNvSpPr>
          <p:nvPr>
            <p:ph type="title"/>
          </p:nvPr>
        </p:nvSpPr>
        <p:spPr/>
        <p:txBody>
          <a:bodyPr/>
          <a:lstStyle/>
          <a:p>
            <a:r>
              <a:rPr lang="da-DK" dirty="0"/>
              <a:t>Spørgsmål 1</a:t>
            </a:r>
          </a:p>
        </p:txBody>
      </p:sp>
      <p:sp>
        <p:nvSpPr>
          <p:cNvPr id="3" name="Pladsholder til indhold 2">
            <a:extLst>
              <a:ext uri="{FF2B5EF4-FFF2-40B4-BE49-F238E27FC236}">
                <a16:creationId xmlns:a16="http://schemas.microsoft.com/office/drawing/2014/main" id="{295743E5-6B11-09CC-9893-DE530742F476}"/>
              </a:ext>
            </a:extLst>
          </p:cNvPr>
          <p:cNvSpPr>
            <a:spLocks noGrp="1"/>
          </p:cNvSpPr>
          <p:nvPr>
            <p:ph idx="1"/>
          </p:nvPr>
        </p:nvSpPr>
        <p:spPr/>
        <p:txBody>
          <a:bodyPr>
            <a:normAutofit/>
          </a:bodyPr>
          <a:lstStyle/>
          <a:p>
            <a:pPr>
              <a:buNone/>
            </a:pPr>
            <a:r>
              <a:rPr lang="da-DK" sz="4400" dirty="0">
                <a:effectLst/>
                <a:latin typeface="Aptos" panose="020B0004020202020204" pitchFamily="34" charset="0"/>
                <a:ea typeface="Aptos" panose="020B0004020202020204" pitchFamily="34" charset="0"/>
                <a:cs typeface="Aptos" panose="020B0004020202020204" pitchFamily="34" charset="0"/>
              </a:rPr>
              <a:t>Mit barn skal have operation ved ørelægen – her bruger jeg barns første sygedag ? </a:t>
            </a:r>
          </a:p>
          <a:p>
            <a:pPr>
              <a:buNone/>
            </a:pPr>
            <a:endParaRPr lang="da-DK" sz="4400" dirty="0">
              <a:latin typeface="Aptos" panose="020B0004020202020204" pitchFamily="34" charset="0"/>
              <a:ea typeface="Aptos" panose="020B0004020202020204" pitchFamily="34" charset="0"/>
              <a:cs typeface="Aptos" panose="020B0004020202020204" pitchFamily="34" charset="0"/>
            </a:endParaRPr>
          </a:p>
          <a:p>
            <a:pPr>
              <a:buNone/>
            </a:pPr>
            <a:r>
              <a:rPr lang="da-DK" sz="4400" dirty="0">
                <a:effectLst/>
                <a:latin typeface="Aptos" panose="020B0004020202020204" pitchFamily="34" charset="0"/>
                <a:ea typeface="Aptos" panose="020B0004020202020204" pitchFamily="34" charset="0"/>
                <a:cs typeface="Aptos" panose="020B0004020202020204" pitchFamily="34" charset="0"/>
              </a:rPr>
              <a:t>Kan jeg det               JA                             NEJ</a:t>
            </a:r>
          </a:p>
          <a:p>
            <a:pPr>
              <a:buNone/>
            </a:pPr>
            <a:r>
              <a:rPr lang="da-DK" sz="1800" dirty="0">
                <a:effectLst/>
                <a:latin typeface="Aptos" panose="020B0004020202020204" pitchFamily="34" charset="0"/>
                <a:ea typeface="Aptos" panose="020B0004020202020204" pitchFamily="34" charset="0"/>
                <a:cs typeface="Aptos" panose="020B0004020202020204" pitchFamily="34" charset="0"/>
              </a:rPr>
              <a:t> </a:t>
            </a:r>
          </a:p>
          <a:p>
            <a:endParaRPr lang="da-DK" dirty="0"/>
          </a:p>
        </p:txBody>
      </p:sp>
      <p:pic>
        <p:nvPicPr>
          <p:cNvPr id="1026" name="Picture 2" descr="tæt op af baby øre Stock-foto 112947532 | Shutterstock">
            <a:extLst>
              <a:ext uri="{FF2B5EF4-FFF2-40B4-BE49-F238E27FC236}">
                <a16:creationId xmlns:a16="http://schemas.microsoft.com/office/drawing/2014/main" id="{87653519-4A60-5593-198D-40A376BB51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246"/>
          <a:stretch/>
        </p:blipFill>
        <p:spPr bwMode="auto">
          <a:xfrm>
            <a:off x="8238743" y="159412"/>
            <a:ext cx="2567559" cy="173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355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335D9-230F-C700-EC44-02AB2BE8DDA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DDAA98C-225C-EA8D-7215-B546C63946E3}"/>
              </a:ext>
            </a:extLst>
          </p:cNvPr>
          <p:cNvSpPr>
            <a:spLocks noGrp="1"/>
          </p:cNvSpPr>
          <p:nvPr>
            <p:ph type="title"/>
          </p:nvPr>
        </p:nvSpPr>
        <p:spPr/>
        <p:txBody>
          <a:bodyPr/>
          <a:lstStyle/>
          <a:p>
            <a:r>
              <a:rPr lang="da-DK" dirty="0"/>
              <a:t>Spørgsmål 2</a:t>
            </a:r>
          </a:p>
        </p:txBody>
      </p:sp>
      <p:sp>
        <p:nvSpPr>
          <p:cNvPr id="3" name="Pladsholder til indhold 2">
            <a:extLst>
              <a:ext uri="{FF2B5EF4-FFF2-40B4-BE49-F238E27FC236}">
                <a16:creationId xmlns:a16="http://schemas.microsoft.com/office/drawing/2014/main" id="{9ADFCCC2-CC54-1B1B-7D14-E764C87066C7}"/>
              </a:ext>
            </a:extLst>
          </p:cNvPr>
          <p:cNvSpPr>
            <a:spLocks noGrp="1"/>
          </p:cNvSpPr>
          <p:nvPr>
            <p:ph idx="1"/>
          </p:nvPr>
        </p:nvSpPr>
        <p:spPr/>
        <p:txBody>
          <a:bodyPr>
            <a:normAutofit lnSpcReduction="10000"/>
          </a:bodyPr>
          <a:lstStyle/>
          <a:p>
            <a:pPr>
              <a:buNone/>
            </a:pPr>
            <a:r>
              <a:rPr lang="da-DK" sz="4400" dirty="0">
                <a:effectLst/>
                <a:latin typeface="Aptos" panose="020B0004020202020204" pitchFamily="34" charset="0"/>
                <a:ea typeface="Aptos" panose="020B0004020202020204" pitchFamily="34" charset="0"/>
                <a:cs typeface="Aptos" panose="020B0004020202020204" pitchFamily="34" charset="0"/>
              </a:rPr>
              <a:t>Min kone er på barsel – </a:t>
            </a:r>
          </a:p>
          <a:p>
            <a:pPr>
              <a:buNone/>
            </a:pPr>
            <a:r>
              <a:rPr lang="da-DK" sz="4400" dirty="0">
                <a:effectLst/>
                <a:latin typeface="Aptos" panose="020B0004020202020204" pitchFamily="34" charset="0"/>
                <a:ea typeface="Aptos" panose="020B0004020202020204" pitchFamily="34" charset="0"/>
                <a:cs typeface="Aptos" panose="020B0004020202020204" pitchFamily="34" charset="0"/>
              </a:rPr>
              <a:t>Kan jeg tage barns første syge dag på storebror ?</a:t>
            </a:r>
          </a:p>
          <a:p>
            <a:pPr>
              <a:buNone/>
            </a:pPr>
            <a:endParaRPr lang="da-DK" sz="4400" dirty="0">
              <a:latin typeface="Aptos" panose="020B0004020202020204" pitchFamily="34" charset="0"/>
              <a:ea typeface="Aptos" panose="020B0004020202020204" pitchFamily="34" charset="0"/>
              <a:cs typeface="Aptos" panose="020B0004020202020204" pitchFamily="34" charset="0"/>
            </a:endParaRPr>
          </a:p>
          <a:p>
            <a:pPr>
              <a:buNone/>
            </a:pPr>
            <a:r>
              <a:rPr lang="da-DK" sz="4400" dirty="0">
                <a:effectLst/>
                <a:latin typeface="Aptos" panose="020B0004020202020204" pitchFamily="34" charset="0"/>
                <a:ea typeface="Aptos" panose="020B0004020202020204" pitchFamily="34" charset="0"/>
                <a:cs typeface="Aptos" panose="020B0004020202020204" pitchFamily="34" charset="0"/>
              </a:rPr>
              <a:t> KAN jeg det?       JA                  NEJ</a:t>
            </a:r>
          </a:p>
          <a:p>
            <a:pPr>
              <a:buNone/>
            </a:pPr>
            <a:r>
              <a:rPr lang="da-DK" sz="4400" dirty="0">
                <a:effectLst/>
                <a:latin typeface="Aptos" panose="020B0004020202020204" pitchFamily="34" charset="0"/>
                <a:ea typeface="Aptos" panose="020B0004020202020204" pitchFamily="34" charset="0"/>
                <a:cs typeface="Aptos" panose="020B0004020202020204" pitchFamily="34" charset="0"/>
              </a:rPr>
              <a:t> </a:t>
            </a:r>
          </a:p>
          <a:p>
            <a:pPr>
              <a:buNone/>
            </a:pPr>
            <a:r>
              <a:rPr lang="da-DK" sz="1800" dirty="0">
                <a:effectLst/>
                <a:latin typeface="Aptos" panose="020B0004020202020204" pitchFamily="34" charset="0"/>
                <a:ea typeface="Aptos" panose="020B0004020202020204" pitchFamily="34" charset="0"/>
                <a:cs typeface="Aptos" panose="020B0004020202020204" pitchFamily="34" charset="0"/>
              </a:rPr>
              <a:t> </a:t>
            </a:r>
          </a:p>
          <a:p>
            <a:endParaRPr lang="da-DK" dirty="0"/>
          </a:p>
        </p:txBody>
      </p:sp>
      <p:pic>
        <p:nvPicPr>
          <p:cNvPr id="2050" name="Picture 2" descr="Prosabladet: Nye regler om barsel for regnbuefamilier og soloforældre">
            <a:extLst>
              <a:ext uri="{FF2B5EF4-FFF2-40B4-BE49-F238E27FC236}">
                <a16:creationId xmlns:a16="http://schemas.microsoft.com/office/drawing/2014/main" id="{168496D9-9484-F18B-2BD2-9F3E54D79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9472" y="4344035"/>
            <a:ext cx="3223260" cy="214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98203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130</TotalTime>
  <Words>1640</Words>
  <Application>Microsoft Office PowerPoint</Application>
  <PresentationFormat>Widescreen</PresentationFormat>
  <Paragraphs>133</Paragraphs>
  <Slides>16</Slides>
  <Notes>1</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16</vt:i4>
      </vt:variant>
    </vt:vector>
  </HeadingPairs>
  <TitlesOfParts>
    <vt:vector size="23" baseType="lpstr">
      <vt:lpstr>Aptos</vt:lpstr>
      <vt:lpstr>Aptos Display</vt:lpstr>
      <vt:lpstr>Arial</vt:lpstr>
      <vt:lpstr>Open Sans</vt:lpstr>
      <vt:lpstr>Urbanist</vt:lpstr>
      <vt:lpstr>Wingdings</vt:lpstr>
      <vt:lpstr>Office-tema</vt:lpstr>
      <vt:lpstr>Plustid - Regionen</vt:lpstr>
      <vt:lpstr>….fortsat</vt:lpstr>
      <vt:lpstr>Plustid - kommunen</vt:lpstr>
      <vt:lpstr>….fortsat</vt:lpstr>
      <vt:lpstr>Kan jeg fortryde?  </vt:lpstr>
      <vt:lpstr>Hvad med deltidsansatte?   </vt:lpstr>
      <vt:lpstr>Gælder det alle socialpædagoger?  </vt:lpstr>
      <vt:lpstr>Spørgsmål 1</vt:lpstr>
      <vt:lpstr>Spørgsmål 2</vt:lpstr>
      <vt:lpstr>Spørgsmål 3</vt:lpstr>
      <vt:lpstr>Spørgsmål 4</vt:lpstr>
      <vt:lpstr>Kommunalt ansatte 64.01</vt:lpstr>
      <vt:lpstr>Regionen – 32.38.1</vt:lpstr>
      <vt:lpstr>Overenskomst SL og Dansk Erhverv</vt:lpstr>
      <vt:lpstr> </vt:lpstr>
      <vt:lpstr>To omsorgsdage pr. barn </vt:lpstr>
    </vt:vector>
  </TitlesOfParts>
  <Company>SL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Gitte Rahbek</dc:creator>
  <cp:lastModifiedBy>Tina Iversen Hesel</cp:lastModifiedBy>
  <cp:revision>5</cp:revision>
  <cp:lastPrinted>2025-04-28T07:20:48Z</cp:lastPrinted>
  <dcterms:created xsi:type="dcterms:W3CDTF">2025-04-01T07:38:35Z</dcterms:created>
  <dcterms:modified xsi:type="dcterms:W3CDTF">2025-05-08T10:32:43Z</dcterms:modified>
</cp:coreProperties>
</file>