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5" r:id="rId2"/>
  </p:sldIdLst>
  <p:sldSz cx="7553325" cy="10688638"/>
  <p:notesSz cx="10688638" cy="75533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91B34C-E42B-80E1-1656-34C02B685CC8}" name="William Steffensen" initials="WS" userId="S::wes@sl.dk::d2509a20-bc33-46d3-be9e-dd9345bd9c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FEA"/>
    <a:srgbClr val="D70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5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29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Ellesøe Hansen" userId="fbdfceae-c225-4016-8014-425987ab34ab" providerId="ADAL" clId="{4AD4DB01-20A2-484A-BC7F-A04D49DCE314}"/>
    <pc:docChg chg="delSld">
      <pc:chgData name="Sara Ellesøe Hansen" userId="fbdfceae-c225-4016-8014-425987ab34ab" providerId="ADAL" clId="{4AD4DB01-20A2-484A-BC7F-A04D49DCE314}" dt="2025-09-04T12:39:24.536" v="1" actId="47"/>
      <pc:docMkLst>
        <pc:docMk/>
      </pc:docMkLst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1253208577" sldId="278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2813393729" sldId="279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4103002809" sldId="280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980707937" sldId="281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4138679105" sldId="282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3387263992" sldId="283"/>
        </pc:sldMkLst>
      </pc:sldChg>
      <pc:sldChg chg="del">
        <pc:chgData name="Sara Ellesøe Hansen" userId="fbdfceae-c225-4016-8014-425987ab34ab" providerId="ADAL" clId="{4AD4DB01-20A2-484A-BC7F-A04D49DCE314}" dt="2025-09-04T12:39:24.536" v="1" actId="47"/>
        <pc:sldMkLst>
          <pc:docMk/>
          <pc:sldMk cId="2685986419" sldId="287"/>
        </pc:sldMkLst>
      </pc:sldChg>
      <pc:sldChg chg="del">
        <pc:chgData name="Sara Ellesøe Hansen" userId="fbdfceae-c225-4016-8014-425987ab34ab" providerId="ADAL" clId="{4AD4DB01-20A2-484A-BC7F-A04D49DCE314}" dt="2025-09-04T12:39:24.536" v="1" actId="47"/>
        <pc:sldMkLst>
          <pc:docMk/>
          <pc:sldMk cId="659450857" sldId="288"/>
        </pc:sldMkLst>
      </pc:sldChg>
      <pc:sldChg chg="del">
        <pc:chgData name="Sara Ellesøe Hansen" userId="fbdfceae-c225-4016-8014-425987ab34ab" providerId="ADAL" clId="{4AD4DB01-20A2-484A-BC7F-A04D49DCE314}" dt="2025-09-04T12:39:19.907" v="0" actId="47"/>
        <pc:sldMkLst>
          <pc:docMk/>
          <pc:sldMk cId="2991984159" sldId="28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Budgetteret</c:v>
                </c:pt>
              </c:strCache>
            </c:strRef>
          </c:tx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549194</c:v>
                </c:pt>
                <c:pt idx="1">
                  <c:v>527333</c:v>
                </c:pt>
                <c:pt idx="2">
                  <c:v>560531</c:v>
                </c:pt>
                <c:pt idx="3">
                  <c:v>604622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6C-E246-AFD2-2C78B29063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Faktiske udgifter</c:v>
                </c:pt>
              </c:strCache>
            </c:strRef>
          </c:tx>
          <c:spPr>
            <a:ln w="25400" cap="rnd">
              <a:solidFill>
                <a:srgbClr val="D7004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Sheet1!$C$2:$C$5</c:f>
              <c:numCache>
                <c:formatCode>#,##0</c:formatCode>
                <c:ptCount val="4"/>
                <c:pt idx="0">
                  <c:v>533319</c:v>
                </c:pt>
                <c:pt idx="1">
                  <c:v>553576</c:v>
                </c:pt>
                <c:pt idx="2">
                  <c:v>582277</c:v>
                </c:pt>
                <c:pt idx="3">
                  <c:v>623392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6C-E246-AFD2-2C78B29063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3341408"/>
        <c:axId val="1673343120"/>
      </c:lineChart>
      <c:catAx>
        <c:axId val="167334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DK"/>
          </a:p>
        </c:txPr>
        <c:crossAx val="1673343120"/>
        <c:crosses val="autoZero"/>
        <c:auto val="1"/>
        <c:lblAlgn val="ctr"/>
        <c:lblOffset val="100"/>
        <c:noMultiLvlLbl val="0"/>
      </c:catAx>
      <c:valAx>
        <c:axId val="1673343120"/>
        <c:scaling>
          <c:orientation val="minMax"/>
          <c:max val="630000"/>
          <c:min val="5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DK"/>
          </a:p>
        </c:txPr>
        <c:crossAx val="1673341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330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ur03.safelinks.protection.outlook.com/?url=http%3A%2F%2Fsl.dk%2Fkv25&amp;data=05%7C02%7Cwes%40sl.dk%7Cdeace083d8a148dafff908dde0bb7d51%7Ce4528ada010c4aef99adfb525b6479dd%7C0%7C0%7C638913818039388343%7CUnknown%7CTWFpbGZsb3d8eyJFbXB0eU1hcGkiOnRydWUsIlYiOiIwLjAuMDAwMCIsIlAiOiJXaW4zMiIsIkFOIjoiTWFpbCIsIldUIjoyfQ%3D%3D%7C0%7C%7C%7C&amp;sdata=YkYwlmQIv%2BqtGx8Bl5iLkDfc1bq5t0buaWLTHBwHYKs%3D&amp;reserved=0" TargetMode="External"/><Relationship Id="rId13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5" Type="http://schemas.openxmlformats.org/officeDocument/2006/relationships/chart" Target="../charts/chart1.xml"/><Relationship Id="rId10" Type="http://schemas.openxmlformats.org/officeDocument/2006/relationships/image" Target="../media/image8.sv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D85A37-B6F8-F81A-3C71-A87851AB1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 ">
            <a:extLst>
              <a:ext uri="{FF2B5EF4-FFF2-40B4-BE49-F238E27FC236}">
                <a16:creationId xmlns:a16="http://schemas.microsoft.com/office/drawing/2014/main" id="{C7864FF3-4B89-EA6A-0102-895130F9F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874920" cy="3737309"/>
          </a:xfrm>
          <a:prstGeom prst="rect">
            <a:avLst/>
          </a:prstGeom>
        </p:spPr>
      </p:pic>
      <p:pic>
        <p:nvPicPr>
          <p:cNvPr id="3" name="Image 0" descr=" ">
            <a:extLst>
              <a:ext uri="{FF2B5EF4-FFF2-40B4-BE49-F238E27FC236}">
                <a16:creationId xmlns:a16="http://schemas.microsoft.com/office/drawing/2014/main" id="{54FF943F-8031-97EE-9ADE-7FCE91E033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60510" y="1569611"/>
            <a:ext cx="952052" cy="1345688"/>
          </a:xfrm>
          <a:prstGeom prst="rect">
            <a:avLst/>
          </a:prstGeom>
        </p:spPr>
      </p:pic>
      <p:sp>
        <p:nvSpPr>
          <p:cNvPr id="4" name="Shape 3">
            <a:extLst>
              <a:ext uri="{FF2B5EF4-FFF2-40B4-BE49-F238E27FC236}">
                <a16:creationId xmlns:a16="http://schemas.microsoft.com/office/drawing/2014/main" id="{67A72CE9-FC0D-464F-0DB3-78A1C6AF9643}"/>
              </a:ext>
            </a:extLst>
          </p:cNvPr>
          <p:cNvSpPr/>
          <p:nvPr/>
        </p:nvSpPr>
        <p:spPr>
          <a:xfrm>
            <a:off x="253880" y="2577120"/>
            <a:ext cx="7045183" cy="3580039"/>
          </a:xfrm>
          <a:prstGeom prst="roundRect">
            <a:avLst>
              <a:gd name="adj" fmla="val 2810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en-GB"/>
          </a:p>
        </p:txBody>
      </p:sp>
      <p:pic>
        <p:nvPicPr>
          <p:cNvPr id="5" name="Image 9" descr=" ">
            <a:extLst>
              <a:ext uri="{FF2B5EF4-FFF2-40B4-BE49-F238E27FC236}">
                <a16:creationId xmlns:a16="http://schemas.microsoft.com/office/drawing/2014/main" id="{8920013F-0515-CC26-86EB-B63145179F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00420" y="999745"/>
            <a:ext cx="1705580" cy="1869290"/>
          </a:xfrm>
          <a:prstGeom prst="rect">
            <a:avLst/>
          </a:prstGeom>
        </p:spPr>
      </p:pic>
      <p:sp>
        <p:nvSpPr>
          <p:cNvPr id="6" name="Text 1">
            <a:extLst>
              <a:ext uri="{FF2B5EF4-FFF2-40B4-BE49-F238E27FC236}">
                <a16:creationId xmlns:a16="http://schemas.microsoft.com/office/drawing/2014/main" id="{371133B0-1621-CF84-65A3-4FD60AD51209}"/>
              </a:ext>
            </a:extLst>
          </p:cNvPr>
          <p:cNvSpPr/>
          <p:nvPr/>
        </p:nvSpPr>
        <p:spPr>
          <a:xfrm>
            <a:off x="253880" y="568033"/>
            <a:ext cx="5090303" cy="228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Fakta om</a:t>
            </a:r>
            <a:endParaRPr lang="en-US" sz="1200" dirty="0">
              <a:latin typeface="Arial" panose="020B0604020202020204" pitchFamily="34" charset="0"/>
              <a:ea typeface="Urbanist Medium" panose="020B0A04040200000203" pitchFamily="34" charset="77"/>
              <a:cs typeface="Arial" panose="020B0604020202020204" pitchFamily="34" charset="0"/>
            </a:endParaRPr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3194967F-C2F7-C883-BD3F-E739EB10F100}"/>
              </a:ext>
            </a:extLst>
          </p:cNvPr>
          <p:cNvSpPr/>
          <p:nvPr/>
        </p:nvSpPr>
        <p:spPr>
          <a:xfrm>
            <a:off x="253880" y="883698"/>
            <a:ext cx="5251094" cy="12873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000"/>
              </a:lnSpc>
              <a:buNone/>
            </a:pPr>
            <a:r>
              <a:rPr lang="en-US" sz="5000" b="1" dirty="0" err="1">
                <a:solidFill>
                  <a:srgbClr val="FFFFFF">
                    <a:alpha val="100000"/>
                  </a:srgbClr>
                </a:solidFill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rPr>
              <a:t>Skanderborg</a:t>
            </a:r>
            <a:r>
              <a:rPr lang="en-US" sz="5000" b="1" dirty="0">
                <a:solidFill>
                  <a:srgbClr val="FFFFFF">
                    <a:alpha val="100000"/>
                  </a:srgbClr>
                </a:solidFill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rPr>
              <a:t> </a:t>
            </a:r>
            <a:br>
              <a:rPr lang="en-US" sz="5000" b="1" dirty="0">
                <a:solidFill>
                  <a:srgbClr val="FFFFFF">
                    <a:alpha val="100000"/>
                  </a:srgbClr>
                </a:solidFill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rPr>
            </a:br>
            <a:r>
              <a:rPr lang="en-US" sz="5000" b="1" dirty="0">
                <a:solidFill>
                  <a:srgbClr val="FFFFFF">
                    <a:alpha val="100000"/>
                  </a:srgbClr>
                </a:solidFill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rPr>
              <a:t>Kommune</a:t>
            </a:r>
            <a:endParaRPr lang="en-US" sz="5000" b="1" dirty="0">
              <a:latin typeface="Arial" panose="020B0604020202020204" pitchFamily="34" charset="0"/>
              <a:ea typeface="Urbanist SemiBold" panose="020B0A04040200000203" pitchFamily="34" charset="77"/>
              <a:cs typeface="Arial" panose="020B0604020202020204" pitchFamily="34" charset="0"/>
            </a:endParaRP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8DA80DC9-FAF3-21BB-88F6-CFB164CD51BF}"/>
              </a:ext>
            </a:extLst>
          </p:cNvPr>
          <p:cNvSpPr/>
          <p:nvPr/>
        </p:nvSpPr>
        <p:spPr>
          <a:xfrm>
            <a:off x="507761" y="2728047"/>
            <a:ext cx="2951056" cy="3482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000" b="1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Faglighed</a:t>
            </a:r>
            <a:r>
              <a:rPr lang="en-US" sz="20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forandrer</a:t>
            </a:r>
            <a:r>
              <a:rPr lang="en-US" sz="20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 liv</a:t>
            </a:r>
            <a:endParaRPr lang="en-US" sz="2000" b="1" dirty="0">
              <a:latin typeface="Arial" panose="020B0604020202020204" pitchFamily="34" charset="0"/>
              <a:ea typeface="Urbanist Black" panose="020B0A04040200000203" pitchFamily="34" charset="77"/>
              <a:cs typeface="Arial" panose="020B0604020202020204" pitchFamily="34" charset="0"/>
            </a:endParaRPr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523B9CC8-04D9-20B0-95AD-49952476D1C0}"/>
              </a:ext>
            </a:extLst>
          </p:cNvPr>
          <p:cNvSpPr/>
          <p:nvPr/>
        </p:nvSpPr>
        <p:spPr>
          <a:xfrm>
            <a:off x="507761" y="3135196"/>
            <a:ext cx="4315967" cy="27703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Bef>
                <a:spcPts val="1200"/>
              </a:spcBef>
            </a:pPr>
            <a:r>
              <a:rPr lang="da-DK" sz="1100" dirty="0"/>
              <a:t>Fagligheden er udfordret på de sociale tilbud i landets kommuner. Under halvdelen af medarbejderne er uddannede socialpædagoger. Og det går desværre den forkerte vej.</a:t>
            </a:r>
          </a:p>
          <a:p>
            <a:pPr>
              <a:spcBef>
                <a:spcPts val="1200"/>
              </a:spcBef>
            </a:pPr>
            <a:r>
              <a:rPr lang="da-DK" sz="1100" dirty="0"/>
              <a:t>Vi ved, at andelen af socialpædagoger har betydning for borgerne: På botilbud til voksne med handicap og i socialpsykiatrien, hvor der er en højere andel socialpædagoger, trives borgerne bedre, der er færre indlæggelser i psykiatrien, og flere er i beskæftigelse. Anbragte børn trives og klarer sig bedre i folkeskolen, og sygefraværet og personaleomsætningen på tilbud til både børn og voksne er lavere.</a:t>
            </a:r>
          </a:p>
          <a:p>
            <a:pPr>
              <a:spcBef>
                <a:spcPts val="1200"/>
              </a:spcBef>
            </a:pPr>
            <a:r>
              <a:rPr lang="da-DK" sz="1100" dirty="0"/>
              <a:t>Dét er faglighed, som forandrer liv. Og samtidig det bedste værn mod, at borgernes problemer vokser sig så store, at udgifterne eksploderer.</a:t>
            </a:r>
          </a:p>
          <a:p>
            <a:pPr>
              <a:spcBef>
                <a:spcPts val="1200"/>
              </a:spcBef>
            </a:pPr>
            <a:r>
              <a:rPr lang="da-DK" sz="1100" dirty="0"/>
              <a:t>Vi skal have flere uddannede socialpædagoger på de sociale tilbud. Vi har mange bud på løsninger, og vi vil meget gerne bidrage til arbejdet. Se mere om os her: </a:t>
            </a:r>
            <a:r>
              <a:rPr lang="da-DK" sz="1100" u="sng" dirty="0">
                <a:hlinkClick r:id="rId8"/>
              </a:rPr>
              <a:t>sl.dk/kv25</a:t>
            </a:r>
            <a:endParaRPr lang="da-DK" sz="1100" dirty="0"/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F1A11387-0D8E-4505-ACE0-B987B87E8B33}"/>
              </a:ext>
            </a:extLst>
          </p:cNvPr>
          <p:cNvSpPr/>
          <p:nvPr/>
        </p:nvSpPr>
        <p:spPr>
          <a:xfrm>
            <a:off x="5229963" y="3105713"/>
            <a:ext cx="2069099" cy="253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60"/>
              </a:lnSpc>
              <a:buNone/>
            </a:pPr>
            <a:r>
              <a:rPr lang="en-US" sz="12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Færre socialpædagoger</a:t>
            </a:r>
            <a:endParaRPr lang="en-US" sz="1200" b="1" dirty="0">
              <a:latin typeface="Arial" panose="020B0604020202020204" pitchFamily="34" charset="0"/>
              <a:ea typeface="Urbanist Black" panose="020B0A04040200000203" pitchFamily="34" charset="77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B56611-F6B2-A422-B24C-EC689D7DF8DD}"/>
              </a:ext>
            </a:extLst>
          </p:cNvPr>
          <p:cNvGrpSpPr/>
          <p:nvPr/>
        </p:nvGrpSpPr>
        <p:grpSpPr>
          <a:xfrm>
            <a:off x="5229964" y="3344379"/>
            <a:ext cx="2043736" cy="1262697"/>
            <a:chOff x="4976057" y="3397719"/>
            <a:chExt cx="2043736" cy="1262697"/>
          </a:xfrm>
        </p:grpSpPr>
        <p:sp>
          <p:nvSpPr>
            <p:cNvPr id="12" name="Shape 7">
              <a:extLst>
                <a:ext uri="{FF2B5EF4-FFF2-40B4-BE49-F238E27FC236}">
                  <a16:creationId xmlns:a16="http://schemas.microsoft.com/office/drawing/2014/main" id="{D4844970-CC71-3B58-466D-09E946E2BE10}"/>
                </a:ext>
              </a:extLst>
            </p:cNvPr>
            <p:cNvSpPr/>
            <p:nvPr/>
          </p:nvSpPr>
          <p:spPr>
            <a:xfrm>
              <a:off x="4976057" y="3397719"/>
              <a:ext cx="1789857" cy="1180651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3" name="Shape 8">
              <a:extLst>
                <a:ext uri="{FF2B5EF4-FFF2-40B4-BE49-F238E27FC236}">
                  <a16:creationId xmlns:a16="http://schemas.microsoft.com/office/drawing/2014/main" id="{A15C2CEF-6983-D204-D737-0361F8D89729}"/>
                </a:ext>
              </a:extLst>
            </p:cNvPr>
            <p:cNvSpPr/>
            <p:nvPr/>
          </p:nvSpPr>
          <p:spPr>
            <a:xfrm>
              <a:off x="4976057" y="3397719"/>
              <a:ext cx="1789857" cy="710930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4" name="Shape 9">
              <a:extLst>
                <a:ext uri="{FF2B5EF4-FFF2-40B4-BE49-F238E27FC236}">
                  <a16:creationId xmlns:a16="http://schemas.microsoft.com/office/drawing/2014/main" id="{D97ED169-CE7F-CAB6-5985-DEDE78724A5A}"/>
                </a:ext>
              </a:extLst>
            </p:cNvPr>
            <p:cNvSpPr/>
            <p:nvPr/>
          </p:nvSpPr>
          <p:spPr>
            <a:xfrm>
              <a:off x="4976057" y="3600842"/>
              <a:ext cx="507761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5" name="Text 10">
              <a:extLst>
                <a:ext uri="{FF2B5EF4-FFF2-40B4-BE49-F238E27FC236}">
                  <a16:creationId xmlns:a16="http://schemas.microsoft.com/office/drawing/2014/main" id="{42FC86E8-1F50-ABD3-EBB0-FE7F58A7B539}"/>
                </a:ext>
              </a:extLst>
            </p:cNvPr>
            <p:cNvSpPr/>
            <p:nvPr/>
          </p:nvSpPr>
          <p:spPr>
            <a:xfrm>
              <a:off x="4976057" y="3600842"/>
              <a:ext cx="592388" cy="490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54%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16" name="Shape 11">
              <a:extLst>
                <a:ext uri="{FF2B5EF4-FFF2-40B4-BE49-F238E27FC236}">
                  <a16:creationId xmlns:a16="http://schemas.microsoft.com/office/drawing/2014/main" id="{0992D07B-BF7E-B851-D50B-9E563915593C}"/>
                </a:ext>
              </a:extLst>
            </p:cNvPr>
            <p:cNvSpPr/>
            <p:nvPr/>
          </p:nvSpPr>
          <p:spPr>
            <a:xfrm>
              <a:off x="4976057" y="3956307"/>
              <a:ext cx="406209" cy="152342"/>
            </a:xfrm>
            <a:prstGeom prst="roundRect">
              <a:avLst>
                <a:gd name="adj" fmla="val 834318"/>
              </a:avLst>
            </a:prstGeom>
            <a:solidFill>
              <a:srgbClr val="F3EFE9">
                <a:alpha val="100000"/>
              </a:srgbClr>
            </a:solidFill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7" name="Text 12">
              <a:extLst>
                <a:ext uri="{FF2B5EF4-FFF2-40B4-BE49-F238E27FC236}">
                  <a16:creationId xmlns:a16="http://schemas.microsoft.com/office/drawing/2014/main" id="{A7037C03-0428-5670-A5D9-F5D5DF800AFF}"/>
                </a:ext>
              </a:extLst>
            </p:cNvPr>
            <p:cNvSpPr/>
            <p:nvPr/>
          </p:nvSpPr>
          <p:spPr>
            <a:xfrm>
              <a:off x="5077609" y="3993971"/>
              <a:ext cx="236955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2021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18" name="Shape 13">
              <a:extLst>
                <a:ext uri="{FF2B5EF4-FFF2-40B4-BE49-F238E27FC236}">
                  <a16:creationId xmlns:a16="http://schemas.microsoft.com/office/drawing/2014/main" id="{7B7CCD04-A4DC-67B8-D1F2-A8181777F3F8}"/>
                </a:ext>
              </a:extLst>
            </p:cNvPr>
            <p:cNvSpPr/>
            <p:nvPr/>
          </p:nvSpPr>
          <p:spPr>
            <a:xfrm>
              <a:off x="5915415" y="3397719"/>
              <a:ext cx="850500" cy="710930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9" name="Text 14">
              <a:extLst>
                <a:ext uri="{FF2B5EF4-FFF2-40B4-BE49-F238E27FC236}">
                  <a16:creationId xmlns:a16="http://schemas.microsoft.com/office/drawing/2014/main" id="{8CABD4AD-5765-B350-68FE-0C7738786AA8}"/>
                </a:ext>
              </a:extLst>
            </p:cNvPr>
            <p:cNvSpPr/>
            <p:nvPr/>
          </p:nvSpPr>
          <p:spPr>
            <a:xfrm>
              <a:off x="5915414" y="3397719"/>
              <a:ext cx="1104379" cy="78710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5040"/>
                </a:lnSpc>
                <a:buNone/>
              </a:pPr>
              <a:r>
                <a:rPr lang="en-US" sz="36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45%</a:t>
              </a:r>
              <a:endParaRPr lang="en-US" sz="36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20" name="Shape 15">
              <a:extLst>
                <a:ext uri="{FF2B5EF4-FFF2-40B4-BE49-F238E27FC236}">
                  <a16:creationId xmlns:a16="http://schemas.microsoft.com/office/drawing/2014/main" id="{4A1799AA-43FF-2B16-1D8E-C94B2F7027C9}"/>
                </a:ext>
              </a:extLst>
            </p:cNvPr>
            <p:cNvSpPr/>
            <p:nvPr/>
          </p:nvSpPr>
          <p:spPr>
            <a:xfrm>
              <a:off x="5915415" y="3956307"/>
              <a:ext cx="431597" cy="152342"/>
            </a:xfrm>
            <a:prstGeom prst="roundRect">
              <a:avLst>
                <a:gd name="adj" fmla="val 834318"/>
              </a:avLst>
            </a:prstGeom>
            <a:solidFill>
              <a:srgbClr val="F3EFE9">
                <a:alpha val="100000"/>
              </a:srgbClr>
            </a:solidFill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21" name="Text 16">
              <a:extLst>
                <a:ext uri="{FF2B5EF4-FFF2-40B4-BE49-F238E27FC236}">
                  <a16:creationId xmlns:a16="http://schemas.microsoft.com/office/drawing/2014/main" id="{ADB8B25A-0309-C594-72E7-81006B3F2739}"/>
                </a:ext>
              </a:extLst>
            </p:cNvPr>
            <p:cNvSpPr/>
            <p:nvPr/>
          </p:nvSpPr>
          <p:spPr>
            <a:xfrm>
              <a:off x="6016967" y="3993971"/>
              <a:ext cx="262343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2024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22" name="Text 17">
              <a:extLst>
                <a:ext uri="{FF2B5EF4-FFF2-40B4-BE49-F238E27FC236}">
                  <a16:creationId xmlns:a16="http://schemas.microsoft.com/office/drawing/2014/main" id="{D60F1F3C-D4F7-6C0F-C1E3-FB32F678242E}"/>
                </a:ext>
              </a:extLst>
            </p:cNvPr>
            <p:cNvSpPr/>
            <p:nvPr/>
          </p:nvSpPr>
          <p:spPr>
            <a:xfrm>
              <a:off x="4976057" y="4203390"/>
              <a:ext cx="1827939" cy="45702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buNone/>
              </a:pP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Af de ansatte er uddannede socialpædagoger på kommunens tilbud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til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voksne</a:t>
              </a:r>
              <a:endParaRPr lang="en-US" sz="9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pic>
          <p:nvPicPr>
            <p:cNvPr id="23" name="Image 8">
              <a:extLst>
                <a:ext uri="{FF2B5EF4-FFF2-40B4-BE49-F238E27FC236}">
                  <a16:creationId xmlns:a16="http://schemas.microsoft.com/office/drawing/2014/main" id="{EDCF6851-3657-EAD7-AB11-2694B0FD44A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5577897" y="3724405"/>
              <a:ext cx="215798" cy="107899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6578755-F1C5-047B-26D1-2D8EF46469A7}"/>
              </a:ext>
            </a:extLst>
          </p:cNvPr>
          <p:cNvGrpSpPr/>
          <p:nvPr/>
        </p:nvGrpSpPr>
        <p:grpSpPr>
          <a:xfrm>
            <a:off x="5229964" y="4756256"/>
            <a:ext cx="1942186" cy="1262697"/>
            <a:chOff x="4976057" y="3397719"/>
            <a:chExt cx="1942186" cy="1262697"/>
          </a:xfrm>
        </p:grpSpPr>
        <p:sp>
          <p:nvSpPr>
            <p:cNvPr id="26" name="Shape 7">
              <a:extLst>
                <a:ext uri="{FF2B5EF4-FFF2-40B4-BE49-F238E27FC236}">
                  <a16:creationId xmlns:a16="http://schemas.microsoft.com/office/drawing/2014/main" id="{65365D5E-0FDE-6341-CF9E-6445E353ACA9}"/>
                </a:ext>
              </a:extLst>
            </p:cNvPr>
            <p:cNvSpPr/>
            <p:nvPr/>
          </p:nvSpPr>
          <p:spPr>
            <a:xfrm>
              <a:off x="4976057" y="3397719"/>
              <a:ext cx="1789857" cy="1180651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27" name="Shape 8">
              <a:extLst>
                <a:ext uri="{FF2B5EF4-FFF2-40B4-BE49-F238E27FC236}">
                  <a16:creationId xmlns:a16="http://schemas.microsoft.com/office/drawing/2014/main" id="{FBDC9DE8-3D3B-52BF-2852-3386703C77CE}"/>
                </a:ext>
              </a:extLst>
            </p:cNvPr>
            <p:cNvSpPr/>
            <p:nvPr/>
          </p:nvSpPr>
          <p:spPr>
            <a:xfrm>
              <a:off x="4976057" y="3397719"/>
              <a:ext cx="1789857" cy="710930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28" name="Shape 9">
              <a:extLst>
                <a:ext uri="{FF2B5EF4-FFF2-40B4-BE49-F238E27FC236}">
                  <a16:creationId xmlns:a16="http://schemas.microsoft.com/office/drawing/2014/main" id="{4B4105A6-AC88-CF42-A59F-3072D7F0ECC6}"/>
                </a:ext>
              </a:extLst>
            </p:cNvPr>
            <p:cNvSpPr/>
            <p:nvPr/>
          </p:nvSpPr>
          <p:spPr>
            <a:xfrm>
              <a:off x="4976057" y="3600842"/>
              <a:ext cx="507761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29" name="Text 10">
              <a:extLst>
                <a:ext uri="{FF2B5EF4-FFF2-40B4-BE49-F238E27FC236}">
                  <a16:creationId xmlns:a16="http://schemas.microsoft.com/office/drawing/2014/main" id="{72EE313C-57AC-58F5-B668-5850AD674AAF}"/>
                </a:ext>
              </a:extLst>
            </p:cNvPr>
            <p:cNvSpPr/>
            <p:nvPr/>
          </p:nvSpPr>
          <p:spPr>
            <a:xfrm>
              <a:off x="4976057" y="3600842"/>
              <a:ext cx="592388" cy="4908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25%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30" name="Shape 11">
              <a:extLst>
                <a:ext uri="{FF2B5EF4-FFF2-40B4-BE49-F238E27FC236}">
                  <a16:creationId xmlns:a16="http://schemas.microsoft.com/office/drawing/2014/main" id="{B8F5CFDC-A31A-E805-877D-2C6A5F1584B0}"/>
                </a:ext>
              </a:extLst>
            </p:cNvPr>
            <p:cNvSpPr/>
            <p:nvPr/>
          </p:nvSpPr>
          <p:spPr>
            <a:xfrm>
              <a:off x="4976057" y="3956307"/>
              <a:ext cx="406209" cy="152342"/>
            </a:xfrm>
            <a:prstGeom prst="roundRect">
              <a:avLst>
                <a:gd name="adj" fmla="val 834318"/>
              </a:avLst>
            </a:prstGeom>
            <a:solidFill>
              <a:srgbClr val="F3EFE9">
                <a:alpha val="100000"/>
              </a:srgbClr>
            </a:solidFill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31" name="Text 12">
              <a:extLst>
                <a:ext uri="{FF2B5EF4-FFF2-40B4-BE49-F238E27FC236}">
                  <a16:creationId xmlns:a16="http://schemas.microsoft.com/office/drawing/2014/main" id="{8E3856B2-5139-1017-73FB-C4C06C3FEED1}"/>
                </a:ext>
              </a:extLst>
            </p:cNvPr>
            <p:cNvSpPr/>
            <p:nvPr/>
          </p:nvSpPr>
          <p:spPr>
            <a:xfrm>
              <a:off x="5077609" y="3993971"/>
              <a:ext cx="236955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2021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32" name="Shape 13">
              <a:extLst>
                <a:ext uri="{FF2B5EF4-FFF2-40B4-BE49-F238E27FC236}">
                  <a16:creationId xmlns:a16="http://schemas.microsoft.com/office/drawing/2014/main" id="{61D0AC28-2FE1-46B1-F1DC-0F3E170F8A9E}"/>
                </a:ext>
              </a:extLst>
            </p:cNvPr>
            <p:cNvSpPr/>
            <p:nvPr/>
          </p:nvSpPr>
          <p:spPr>
            <a:xfrm>
              <a:off x="5915415" y="3397719"/>
              <a:ext cx="850500" cy="710930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33" name="Text 14">
              <a:extLst>
                <a:ext uri="{FF2B5EF4-FFF2-40B4-BE49-F238E27FC236}">
                  <a16:creationId xmlns:a16="http://schemas.microsoft.com/office/drawing/2014/main" id="{3B487930-F6FE-C873-D702-E2CF64D7F8AC}"/>
                </a:ext>
              </a:extLst>
            </p:cNvPr>
            <p:cNvSpPr/>
            <p:nvPr/>
          </p:nvSpPr>
          <p:spPr>
            <a:xfrm>
              <a:off x="5915415" y="3397719"/>
              <a:ext cx="1002828" cy="78710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5040"/>
                </a:lnSpc>
                <a:buNone/>
              </a:pPr>
              <a:r>
                <a:rPr lang="en-US" sz="36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32%</a:t>
              </a:r>
              <a:endParaRPr lang="en-US" sz="36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34" name="Shape 15">
              <a:extLst>
                <a:ext uri="{FF2B5EF4-FFF2-40B4-BE49-F238E27FC236}">
                  <a16:creationId xmlns:a16="http://schemas.microsoft.com/office/drawing/2014/main" id="{10665C4C-92C8-57F1-4DA4-58B5851E3895}"/>
                </a:ext>
              </a:extLst>
            </p:cNvPr>
            <p:cNvSpPr/>
            <p:nvPr/>
          </p:nvSpPr>
          <p:spPr>
            <a:xfrm>
              <a:off x="5915415" y="3956307"/>
              <a:ext cx="431597" cy="152342"/>
            </a:xfrm>
            <a:prstGeom prst="roundRect">
              <a:avLst>
                <a:gd name="adj" fmla="val 834318"/>
              </a:avLst>
            </a:prstGeom>
            <a:solidFill>
              <a:srgbClr val="F3EFE9">
                <a:alpha val="100000"/>
              </a:srgbClr>
            </a:solidFill>
            <a:ln/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35" name="Text 16">
              <a:extLst>
                <a:ext uri="{FF2B5EF4-FFF2-40B4-BE49-F238E27FC236}">
                  <a16:creationId xmlns:a16="http://schemas.microsoft.com/office/drawing/2014/main" id="{A00994F3-895A-48D3-7481-812BD4283625}"/>
                </a:ext>
              </a:extLst>
            </p:cNvPr>
            <p:cNvSpPr/>
            <p:nvPr/>
          </p:nvSpPr>
          <p:spPr>
            <a:xfrm>
              <a:off x="6016967" y="3993971"/>
              <a:ext cx="262343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2024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36" name="Text 17">
              <a:extLst>
                <a:ext uri="{FF2B5EF4-FFF2-40B4-BE49-F238E27FC236}">
                  <a16:creationId xmlns:a16="http://schemas.microsoft.com/office/drawing/2014/main" id="{49BF2DB2-A1B7-5CCF-41DB-43FE99CAD411}"/>
                </a:ext>
              </a:extLst>
            </p:cNvPr>
            <p:cNvSpPr/>
            <p:nvPr/>
          </p:nvSpPr>
          <p:spPr>
            <a:xfrm>
              <a:off x="4976057" y="4203390"/>
              <a:ext cx="1827939" cy="45702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Af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de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ansatte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er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ufaglærte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på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kommunens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tilbud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til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voksne</a:t>
              </a:r>
              <a:endParaRPr lang="en-US" sz="9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pic>
          <p:nvPicPr>
            <p:cNvPr id="37" name="Image 8">
              <a:extLst>
                <a:ext uri="{FF2B5EF4-FFF2-40B4-BE49-F238E27FC236}">
                  <a16:creationId xmlns:a16="http://schemas.microsoft.com/office/drawing/2014/main" id="{0ADAB935-50C2-59EA-F36E-FE724CEE34A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5577897" y="3724405"/>
              <a:ext cx="215798" cy="107899"/>
            </a:xfrm>
            <a:prstGeom prst="rect">
              <a:avLst/>
            </a:prstGeom>
          </p:spPr>
        </p:pic>
      </p:grpSp>
      <p:sp>
        <p:nvSpPr>
          <p:cNvPr id="38" name="Shape 29">
            <a:extLst>
              <a:ext uri="{FF2B5EF4-FFF2-40B4-BE49-F238E27FC236}">
                <a16:creationId xmlns:a16="http://schemas.microsoft.com/office/drawing/2014/main" id="{3C8A9179-D3A3-F282-7000-E33E230C3E49}"/>
              </a:ext>
            </a:extLst>
          </p:cNvPr>
          <p:cNvSpPr/>
          <p:nvPr/>
        </p:nvSpPr>
        <p:spPr>
          <a:xfrm>
            <a:off x="2614969" y="6343000"/>
            <a:ext cx="4684095" cy="3846638"/>
          </a:xfrm>
          <a:prstGeom prst="roundRect">
            <a:avLst>
              <a:gd name="adj" fmla="val 2615"/>
            </a:avLst>
          </a:prstGeom>
          <a:solidFill>
            <a:srgbClr val="FFFFFF">
              <a:alpha val="100000"/>
            </a:srgbClr>
          </a:solidFill>
          <a:ln/>
        </p:spPr>
        <p:txBody>
          <a:bodyPr/>
          <a:lstStyle/>
          <a:p>
            <a:endParaRPr lang="en-GB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5972561-D9D8-8BB2-019F-7B0EA4DDF4D5}"/>
              </a:ext>
            </a:extLst>
          </p:cNvPr>
          <p:cNvGrpSpPr/>
          <p:nvPr/>
        </p:nvGrpSpPr>
        <p:grpSpPr>
          <a:xfrm>
            <a:off x="253880" y="6347587"/>
            <a:ext cx="2170678" cy="1828105"/>
            <a:chOff x="253880" y="6347587"/>
            <a:chExt cx="2170678" cy="1828105"/>
          </a:xfrm>
        </p:grpSpPr>
        <p:sp>
          <p:nvSpPr>
            <p:cNvPr id="55" name="Shape 34">
              <a:extLst>
                <a:ext uri="{FF2B5EF4-FFF2-40B4-BE49-F238E27FC236}">
                  <a16:creationId xmlns:a16="http://schemas.microsoft.com/office/drawing/2014/main" id="{E2658E92-6FDE-C341-44F2-EA3ACDFE303C}"/>
                </a:ext>
              </a:extLst>
            </p:cNvPr>
            <p:cNvSpPr/>
            <p:nvPr/>
          </p:nvSpPr>
          <p:spPr>
            <a:xfrm>
              <a:off x="253880" y="6347587"/>
              <a:ext cx="2170678" cy="1828105"/>
            </a:xfrm>
            <a:prstGeom prst="roundRect">
              <a:avLst>
                <a:gd name="adj" fmla="val 5502"/>
              </a:avLst>
            </a:prstGeom>
            <a:noFill/>
            <a:ln w="12700">
              <a:solidFill>
                <a:srgbClr val="D70043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 35">
              <a:extLst>
                <a:ext uri="{FF2B5EF4-FFF2-40B4-BE49-F238E27FC236}">
                  <a16:creationId xmlns:a16="http://schemas.microsoft.com/office/drawing/2014/main" id="{F9F4546A-C00A-0873-8B11-C9FBA845116C}"/>
                </a:ext>
              </a:extLst>
            </p:cNvPr>
            <p:cNvSpPr/>
            <p:nvPr/>
          </p:nvSpPr>
          <p:spPr>
            <a:xfrm>
              <a:off x="380821" y="6474538"/>
              <a:ext cx="1984499" cy="52473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1760"/>
                </a:lnSpc>
                <a:buNone/>
              </a:pPr>
              <a:r>
                <a:rPr lang="en-US" sz="14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Black" panose="020B0A04040200000203" pitchFamily="34" charset="77"/>
                  <a:cs typeface="Arial" panose="020B0604020202020204" pitchFamily="34" charset="0"/>
                </a:rPr>
                <a:t>Flere børn modtager støtte</a:t>
              </a:r>
              <a:endParaRPr lang="en-US" sz="1400" b="1" dirty="0"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57" name="Shape 36">
              <a:extLst>
                <a:ext uri="{FF2B5EF4-FFF2-40B4-BE49-F238E27FC236}">
                  <a16:creationId xmlns:a16="http://schemas.microsoft.com/office/drawing/2014/main" id="{1E82EDE4-ACAD-C0E8-6FF7-46310210EB03}"/>
                </a:ext>
              </a:extLst>
            </p:cNvPr>
            <p:cNvSpPr/>
            <p:nvPr/>
          </p:nvSpPr>
          <p:spPr>
            <a:xfrm>
              <a:off x="380821" y="7033126"/>
              <a:ext cx="1916798" cy="1028309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Shape 37">
              <a:extLst>
                <a:ext uri="{FF2B5EF4-FFF2-40B4-BE49-F238E27FC236}">
                  <a16:creationId xmlns:a16="http://schemas.microsoft.com/office/drawing/2014/main" id="{4F7A1C86-5C1E-C793-416F-6467B83A0036}"/>
                </a:ext>
              </a:extLst>
            </p:cNvPr>
            <p:cNvSpPr/>
            <p:nvPr/>
          </p:nvSpPr>
          <p:spPr>
            <a:xfrm>
              <a:off x="380821" y="7033126"/>
              <a:ext cx="1916798" cy="1028309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Shape 38">
              <a:extLst>
                <a:ext uri="{FF2B5EF4-FFF2-40B4-BE49-F238E27FC236}">
                  <a16:creationId xmlns:a16="http://schemas.microsoft.com/office/drawing/2014/main" id="{9E2CD18D-F01F-A159-7318-C74B79182EE9}"/>
                </a:ext>
              </a:extLst>
            </p:cNvPr>
            <p:cNvSpPr/>
            <p:nvPr/>
          </p:nvSpPr>
          <p:spPr>
            <a:xfrm>
              <a:off x="380821" y="7033126"/>
              <a:ext cx="1688305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Shape 39">
              <a:extLst>
                <a:ext uri="{FF2B5EF4-FFF2-40B4-BE49-F238E27FC236}">
                  <a16:creationId xmlns:a16="http://schemas.microsoft.com/office/drawing/2014/main" id="{30016698-D711-7005-4993-9A91F7D572DD}"/>
                </a:ext>
              </a:extLst>
            </p:cNvPr>
            <p:cNvSpPr/>
            <p:nvPr/>
          </p:nvSpPr>
          <p:spPr>
            <a:xfrm>
              <a:off x="380821" y="7033126"/>
              <a:ext cx="647395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 40">
              <a:extLst>
                <a:ext uri="{FF2B5EF4-FFF2-40B4-BE49-F238E27FC236}">
                  <a16:creationId xmlns:a16="http://schemas.microsoft.com/office/drawing/2014/main" id="{026631A2-D4A7-88D9-5D17-BF2474DF3506}"/>
                </a:ext>
              </a:extLst>
            </p:cNvPr>
            <p:cNvSpPr/>
            <p:nvPr/>
          </p:nvSpPr>
          <p:spPr>
            <a:xfrm>
              <a:off x="380820" y="7033127"/>
              <a:ext cx="875887" cy="32161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540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62" name="Shape 41">
              <a:extLst>
                <a:ext uri="{FF2B5EF4-FFF2-40B4-BE49-F238E27FC236}">
                  <a16:creationId xmlns:a16="http://schemas.microsoft.com/office/drawing/2014/main" id="{2947F82A-70B2-325D-CA37-5E85DB6CF1F1}"/>
                </a:ext>
              </a:extLst>
            </p:cNvPr>
            <p:cNvSpPr/>
            <p:nvPr/>
          </p:nvSpPr>
          <p:spPr>
            <a:xfrm>
              <a:off x="380821" y="7388591"/>
              <a:ext cx="406209" cy="152342"/>
            </a:xfrm>
            <a:prstGeom prst="roundRect">
              <a:avLst>
                <a:gd name="adj" fmla="val 834318"/>
              </a:avLst>
            </a:prstGeom>
            <a:solidFill>
              <a:srgbClr val="FFFFFF">
                <a:alpha val="100000"/>
              </a:srgbClr>
            </a:solidFill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Text 42">
              <a:extLst>
                <a:ext uri="{FF2B5EF4-FFF2-40B4-BE49-F238E27FC236}">
                  <a16:creationId xmlns:a16="http://schemas.microsoft.com/office/drawing/2014/main" id="{BD2DB15D-88BE-561E-6FE0-9910F60DC348}"/>
                </a:ext>
              </a:extLst>
            </p:cNvPr>
            <p:cNvSpPr/>
            <p:nvPr/>
          </p:nvSpPr>
          <p:spPr>
            <a:xfrm>
              <a:off x="482373" y="7423607"/>
              <a:ext cx="236955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2021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64" name="Shape 43">
              <a:extLst>
                <a:ext uri="{FF2B5EF4-FFF2-40B4-BE49-F238E27FC236}">
                  <a16:creationId xmlns:a16="http://schemas.microsoft.com/office/drawing/2014/main" id="{D5905A8A-0BE8-A7EF-72DA-B9935BF09921}"/>
                </a:ext>
              </a:extLst>
            </p:cNvPr>
            <p:cNvSpPr/>
            <p:nvPr/>
          </p:nvSpPr>
          <p:spPr>
            <a:xfrm>
              <a:off x="1447119" y="7033126"/>
              <a:ext cx="622007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Text 44">
              <a:extLst>
                <a:ext uri="{FF2B5EF4-FFF2-40B4-BE49-F238E27FC236}">
                  <a16:creationId xmlns:a16="http://schemas.microsoft.com/office/drawing/2014/main" id="{A598DBB5-E28A-38D4-D005-0C173746F84A}"/>
                </a:ext>
              </a:extLst>
            </p:cNvPr>
            <p:cNvSpPr/>
            <p:nvPr/>
          </p:nvSpPr>
          <p:spPr>
            <a:xfrm>
              <a:off x="1447118" y="7033127"/>
              <a:ext cx="761641" cy="33737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637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66" name="Shape 45">
              <a:extLst>
                <a:ext uri="{FF2B5EF4-FFF2-40B4-BE49-F238E27FC236}">
                  <a16:creationId xmlns:a16="http://schemas.microsoft.com/office/drawing/2014/main" id="{E20D050B-9087-1770-A86F-E4545F402559}"/>
                </a:ext>
              </a:extLst>
            </p:cNvPr>
            <p:cNvSpPr/>
            <p:nvPr/>
          </p:nvSpPr>
          <p:spPr>
            <a:xfrm>
              <a:off x="1447119" y="7388591"/>
              <a:ext cx="431597" cy="152342"/>
            </a:xfrm>
            <a:prstGeom prst="roundRect">
              <a:avLst>
                <a:gd name="adj" fmla="val 834318"/>
              </a:avLst>
            </a:prstGeom>
            <a:solidFill>
              <a:srgbClr val="FFFFFF">
                <a:alpha val="100000"/>
              </a:srgbClr>
            </a:solidFill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 46">
              <a:extLst>
                <a:ext uri="{FF2B5EF4-FFF2-40B4-BE49-F238E27FC236}">
                  <a16:creationId xmlns:a16="http://schemas.microsoft.com/office/drawing/2014/main" id="{388BBADC-1A34-9E5F-B461-019E88297ADC}"/>
                </a:ext>
              </a:extLst>
            </p:cNvPr>
            <p:cNvSpPr/>
            <p:nvPr/>
          </p:nvSpPr>
          <p:spPr>
            <a:xfrm>
              <a:off x="1548671" y="7423607"/>
              <a:ext cx="262343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2024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68" name="Text 47">
              <a:extLst>
                <a:ext uri="{FF2B5EF4-FFF2-40B4-BE49-F238E27FC236}">
                  <a16:creationId xmlns:a16="http://schemas.microsoft.com/office/drawing/2014/main" id="{C86B9844-355E-2728-C5DB-74834CF1AD53}"/>
                </a:ext>
              </a:extLst>
            </p:cNvPr>
            <p:cNvSpPr/>
            <p:nvPr/>
          </p:nvSpPr>
          <p:spPr>
            <a:xfrm>
              <a:off x="380821" y="7642494"/>
              <a:ext cx="1954880" cy="45702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buNone/>
              </a:pPr>
              <a:r>
                <a:rPr lang="en-US" sz="9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97 flere børn</a:t>
              </a:r>
              <a:endParaRPr lang="en-US" sz="9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  <a:p>
              <a:pPr marL="0" indent="0" algn="l">
                <a:buNone/>
              </a:pP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modtager indsatser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efter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b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</a:b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Serviceloven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eller Barnets lov</a:t>
              </a:r>
              <a:endParaRPr lang="en-US" sz="9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pic>
          <p:nvPicPr>
            <p:cNvPr id="69" name="Image 8">
              <a:extLst>
                <a:ext uri="{FF2B5EF4-FFF2-40B4-BE49-F238E27FC236}">
                  <a16:creationId xmlns:a16="http://schemas.microsoft.com/office/drawing/2014/main" id="{453BBEC3-8867-FB8F-DF53-87FC069B14E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1036722" y="7160182"/>
              <a:ext cx="215798" cy="107899"/>
            </a:xfrm>
            <a:prstGeom prst="rect">
              <a:avLst/>
            </a:prstGeom>
          </p:spPr>
        </p:pic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E728E23-0A8B-CA37-84CE-35BFB784C5F1}"/>
              </a:ext>
            </a:extLst>
          </p:cNvPr>
          <p:cNvGrpSpPr/>
          <p:nvPr/>
        </p:nvGrpSpPr>
        <p:grpSpPr>
          <a:xfrm>
            <a:off x="253880" y="8359268"/>
            <a:ext cx="2170678" cy="1828105"/>
            <a:chOff x="253880" y="6347587"/>
            <a:chExt cx="2170678" cy="1828105"/>
          </a:xfrm>
        </p:grpSpPr>
        <p:sp>
          <p:nvSpPr>
            <p:cNvPr id="71" name="Shape 34">
              <a:extLst>
                <a:ext uri="{FF2B5EF4-FFF2-40B4-BE49-F238E27FC236}">
                  <a16:creationId xmlns:a16="http://schemas.microsoft.com/office/drawing/2014/main" id="{1926F56A-D034-BE35-632F-6A0B537CCFBC}"/>
                </a:ext>
              </a:extLst>
            </p:cNvPr>
            <p:cNvSpPr/>
            <p:nvPr/>
          </p:nvSpPr>
          <p:spPr>
            <a:xfrm>
              <a:off x="253880" y="6347587"/>
              <a:ext cx="2170678" cy="1828105"/>
            </a:xfrm>
            <a:prstGeom prst="roundRect">
              <a:avLst>
                <a:gd name="adj" fmla="val 5502"/>
              </a:avLst>
            </a:prstGeom>
            <a:noFill/>
            <a:ln w="12700">
              <a:solidFill>
                <a:srgbClr val="D70043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Text 35">
              <a:extLst>
                <a:ext uri="{FF2B5EF4-FFF2-40B4-BE49-F238E27FC236}">
                  <a16:creationId xmlns:a16="http://schemas.microsoft.com/office/drawing/2014/main" id="{973FC275-0984-AAC7-ACA1-37B5CD1ED987}"/>
                </a:ext>
              </a:extLst>
            </p:cNvPr>
            <p:cNvSpPr/>
            <p:nvPr/>
          </p:nvSpPr>
          <p:spPr>
            <a:xfrm>
              <a:off x="380821" y="6474538"/>
              <a:ext cx="1984499" cy="52473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1760"/>
                </a:lnSpc>
                <a:buNone/>
              </a:pPr>
              <a:r>
                <a:rPr lang="en-US" sz="1400" b="1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Black" panose="020B0A04040200000203" pitchFamily="34" charset="77"/>
                  <a:cs typeface="Arial" panose="020B0604020202020204" pitchFamily="34" charset="0"/>
                </a:rPr>
                <a:t>Flere</a:t>
              </a:r>
              <a:r>
                <a:rPr lang="en-US" sz="14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Black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Black" panose="020B0A04040200000203" pitchFamily="34" charset="77"/>
                  <a:cs typeface="Arial" panose="020B0604020202020204" pitchFamily="34" charset="0"/>
                </a:rPr>
                <a:t>voksne</a:t>
              </a:r>
              <a:r>
                <a:rPr lang="en-US" sz="14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Black" panose="020B0A04040200000203" pitchFamily="34" charset="77"/>
                  <a:cs typeface="Arial" panose="020B0604020202020204" pitchFamily="34" charset="0"/>
                </a:rPr>
                <a:t> med handicap</a:t>
              </a:r>
              <a:endParaRPr lang="en-US" sz="1400" b="1" dirty="0"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73" name="Shape 36">
              <a:extLst>
                <a:ext uri="{FF2B5EF4-FFF2-40B4-BE49-F238E27FC236}">
                  <a16:creationId xmlns:a16="http://schemas.microsoft.com/office/drawing/2014/main" id="{B81D7847-EBB5-B40A-7143-447F103DF4DE}"/>
                </a:ext>
              </a:extLst>
            </p:cNvPr>
            <p:cNvSpPr/>
            <p:nvPr/>
          </p:nvSpPr>
          <p:spPr>
            <a:xfrm>
              <a:off x="380821" y="7033126"/>
              <a:ext cx="1916798" cy="1028309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Shape 37">
              <a:extLst>
                <a:ext uri="{FF2B5EF4-FFF2-40B4-BE49-F238E27FC236}">
                  <a16:creationId xmlns:a16="http://schemas.microsoft.com/office/drawing/2014/main" id="{ACA3CC45-6CC4-4234-BF1D-956F8F7BE36E}"/>
                </a:ext>
              </a:extLst>
            </p:cNvPr>
            <p:cNvSpPr/>
            <p:nvPr/>
          </p:nvSpPr>
          <p:spPr>
            <a:xfrm>
              <a:off x="380821" y="7033126"/>
              <a:ext cx="1916798" cy="1028309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Shape 38">
              <a:extLst>
                <a:ext uri="{FF2B5EF4-FFF2-40B4-BE49-F238E27FC236}">
                  <a16:creationId xmlns:a16="http://schemas.microsoft.com/office/drawing/2014/main" id="{47829B1A-B6DE-0AF2-6EAE-8D85E07308FA}"/>
                </a:ext>
              </a:extLst>
            </p:cNvPr>
            <p:cNvSpPr/>
            <p:nvPr/>
          </p:nvSpPr>
          <p:spPr>
            <a:xfrm>
              <a:off x="380821" y="7033126"/>
              <a:ext cx="1688305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Shape 39">
              <a:extLst>
                <a:ext uri="{FF2B5EF4-FFF2-40B4-BE49-F238E27FC236}">
                  <a16:creationId xmlns:a16="http://schemas.microsoft.com/office/drawing/2014/main" id="{C531CFB9-D733-9118-73A9-691BFD4609DF}"/>
                </a:ext>
              </a:extLst>
            </p:cNvPr>
            <p:cNvSpPr/>
            <p:nvPr/>
          </p:nvSpPr>
          <p:spPr>
            <a:xfrm>
              <a:off x="380821" y="7033126"/>
              <a:ext cx="647395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 40">
              <a:extLst>
                <a:ext uri="{FF2B5EF4-FFF2-40B4-BE49-F238E27FC236}">
                  <a16:creationId xmlns:a16="http://schemas.microsoft.com/office/drawing/2014/main" id="{507E4FD9-66C9-63E3-B439-2D456B62156F}"/>
                </a:ext>
              </a:extLst>
            </p:cNvPr>
            <p:cNvSpPr/>
            <p:nvPr/>
          </p:nvSpPr>
          <p:spPr>
            <a:xfrm>
              <a:off x="380820" y="7033127"/>
              <a:ext cx="775169" cy="32161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1.159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78" name="Shape 41">
              <a:extLst>
                <a:ext uri="{FF2B5EF4-FFF2-40B4-BE49-F238E27FC236}">
                  <a16:creationId xmlns:a16="http://schemas.microsoft.com/office/drawing/2014/main" id="{5F352A86-92FF-36FD-AC6C-5081580D3822}"/>
                </a:ext>
              </a:extLst>
            </p:cNvPr>
            <p:cNvSpPr/>
            <p:nvPr/>
          </p:nvSpPr>
          <p:spPr>
            <a:xfrm>
              <a:off x="380821" y="7388591"/>
              <a:ext cx="406209" cy="152342"/>
            </a:xfrm>
            <a:prstGeom prst="roundRect">
              <a:avLst>
                <a:gd name="adj" fmla="val 834318"/>
              </a:avLst>
            </a:prstGeom>
            <a:solidFill>
              <a:srgbClr val="FFFFFF">
                <a:alpha val="100000"/>
              </a:srgbClr>
            </a:solidFill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 42">
              <a:extLst>
                <a:ext uri="{FF2B5EF4-FFF2-40B4-BE49-F238E27FC236}">
                  <a16:creationId xmlns:a16="http://schemas.microsoft.com/office/drawing/2014/main" id="{7A54BDA6-5B2E-49C9-A570-42E2C5B1BDE0}"/>
                </a:ext>
              </a:extLst>
            </p:cNvPr>
            <p:cNvSpPr/>
            <p:nvPr/>
          </p:nvSpPr>
          <p:spPr>
            <a:xfrm>
              <a:off x="482373" y="7423607"/>
              <a:ext cx="236955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2021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80" name="Shape 43">
              <a:extLst>
                <a:ext uri="{FF2B5EF4-FFF2-40B4-BE49-F238E27FC236}">
                  <a16:creationId xmlns:a16="http://schemas.microsoft.com/office/drawing/2014/main" id="{98DE88DE-1E43-81CB-D08D-0721EDE22A82}"/>
                </a:ext>
              </a:extLst>
            </p:cNvPr>
            <p:cNvSpPr/>
            <p:nvPr/>
          </p:nvSpPr>
          <p:spPr>
            <a:xfrm>
              <a:off x="1447119" y="7033126"/>
              <a:ext cx="622007" cy="507807"/>
            </a:xfrm>
            <a:prstGeom prst="rect">
              <a:avLst/>
            </a:prstGeom>
            <a:noFill/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 44">
              <a:extLst>
                <a:ext uri="{FF2B5EF4-FFF2-40B4-BE49-F238E27FC236}">
                  <a16:creationId xmlns:a16="http://schemas.microsoft.com/office/drawing/2014/main" id="{A9751FFC-8EC9-C66B-18DE-3117DE9DDC27}"/>
                </a:ext>
              </a:extLst>
            </p:cNvPr>
            <p:cNvSpPr/>
            <p:nvPr/>
          </p:nvSpPr>
          <p:spPr>
            <a:xfrm>
              <a:off x="1447118" y="7033127"/>
              <a:ext cx="799723" cy="33737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2800"/>
                </a:lnSpc>
                <a:buNone/>
              </a:pPr>
              <a:r>
                <a:rPr lang="en-US" sz="2000" b="1" dirty="0">
                  <a:solidFill>
                    <a:srgbClr val="D70043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1.326</a:t>
              </a:r>
              <a:endParaRPr lang="en-US" sz="20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82" name="Shape 45">
              <a:extLst>
                <a:ext uri="{FF2B5EF4-FFF2-40B4-BE49-F238E27FC236}">
                  <a16:creationId xmlns:a16="http://schemas.microsoft.com/office/drawing/2014/main" id="{08F020E0-4CE2-44C5-D674-198865AEEE4B}"/>
                </a:ext>
              </a:extLst>
            </p:cNvPr>
            <p:cNvSpPr/>
            <p:nvPr/>
          </p:nvSpPr>
          <p:spPr>
            <a:xfrm>
              <a:off x="1447119" y="7388591"/>
              <a:ext cx="431597" cy="152342"/>
            </a:xfrm>
            <a:prstGeom prst="roundRect">
              <a:avLst>
                <a:gd name="adj" fmla="val 834318"/>
              </a:avLst>
            </a:prstGeom>
            <a:solidFill>
              <a:srgbClr val="FFFFFF">
                <a:alpha val="100000"/>
              </a:srgbClr>
            </a:solidFill>
            <a:ln/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 46">
              <a:extLst>
                <a:ext uri="{FF2B5EF4-FFF2-40B4-BE49-F238E27FC236}">
                  <a16:creationId xmlns:a16="http://schemas.microsoft.com/office/drawing/2014/main" id="{F11CF55D-0F14-0C57-366A-33181E6CB349}"/>
                </a:ext>
              </a:extLst>
            </p:cNvPr>
            <p:cNvSpPr/>
            <p:nvPr/>
          </p:nvSpPr>
          <p:spPr>
            <a:xfrm>
              <a:off x="1548671" y="7423607"/>
              <a:ext cx="262343" cy="13541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lnSpc>
                  <a:spcPts val="800"/>
                </a:lnSpc>
                <a:buNone/>
              </a:pPr>
              <a:r>
                <a:rPr lang="en-US" sz="8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2024</a:t>
              </a:r>
              <a:endParaRPr lang="en-US" sz="8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sp>
          <p:nvSpPr>
            <p:cNvPr id="84" name="Text 47">
              <a:extLst>
                <a:ext uri="{FF2B5EF4-FFF2-40B4-BE49-F238E27FC236}">
                  <a16:creationId xmlns:a16="http://schemas.microsoft.com/office/drawing/2014/main" id="{76ED5056-D87A-84AF-B164-72F66A99ED59}"/>
                </a:ext>
              </a:extLst>
            </p:cNvPr>
            <p:cNvSpPr/>
            <p:nvPr/>
          </p:nvSpPr>
          <p:spPr>
            <a:xfrm>
              <a:off x="380821" y="7642494"/>
              <a:ext cx="1954880" cy="45702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indent="0" algn="l">
                <a:buNone/>
              </a:pPr>
              <a:r>
                <a:rPr lang="en-US" sz="9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167 </a:t>
              </a:r>
              <a:r>
                <a:rPr lang="en-US" sz="900" b="1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flere</a:t>
              </a:r>
              <a:r>
                <a:rPr lang="en-US" sz="900" b="1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b="1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SemiBold" panose="020B0A04040200000203" pitchFamily="34" charset="77"/>
                  <a:cs typeface="Arial" panose="020B0604020202020204" pitchFamily="34" charset="0"/>
                </a:rPr>
                <a:t>borgere</a:t>
              </a:r>
              <a:endParaRPr lang="en-US" sz="900" b="1" dirty="0">
                <a:latin typeface="Arial" panose="020B0604020202020204" pitchFamily="34" charset="0"/>
                <a:ea typeface="Urbanist SemiBold" panose="020B0A04040200000203" pitchFamily="34" charset="77"/>
                <a:cs typeface="Arial" panose="020B0604020202020204" pitchFamily="34" charset="0"/>
              </a:endParaRPr>
            </a:p>
            <a:p>
              <a:pPr marL="0" indent="0" algn="l">
                <a:buNone/>
              </a:pP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modtager</a:t>
              </a:r>
              <a:r>
                <a:rPr lang="en-US" sz="900" dirty="0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 </a:t>
              </a:r>
              <a:r>
                <a:rPr lang="en-US" sz="900" dirty="0" err="1">
                  <a:solidFill>
                    <a:srgbClr val="2D2A2B">
                      <a:alpha val="100000"/>
                    </a:srgbClr>
                  </a:solidFill>
                  <a:latin typeface="Arial" panose="020B0604020202020204" pitchFamily="34" charset="0"/>
                  <a:ea typeface="Urbanist Medium" panose="020B0A04040200000203" pitchFamily="34" charset="77"/>
                  <a:cs typeface="Arial" panose="020B0604020202020204" pitchFamily="34" charset="0"/>
                </a:rPr>
                <a:t>handicapydelser</a:t>
              </a:r>
              <a:endParaRPr lang="en-US" sz="900" dirty="0"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endParaRPr>
            </a:p>
          </p:txBody>
        </p:sp>
        <p:pic>
          <p:nvPicPr>
            <p:cNvPr id="85" name="Image 8">
              <a:extLst>
                <a:ext uri="{FF2B5EF4-FFF2-40B4-BE49-F238E27FC236}">
                  <a16:creationId xmlns:a16="http://schemas.microsoft.com/office/drawing/2014/main" id="{5FF20536-9DF6-446A-C4C8-1DF6456DF62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1129486" y="7160182"/>
              <a:ext cx="215798" cy="107899"/>
            </a:xfrm>
            <a:prstGeom prst="rect">
              <a:avLst/>
            </a:prstGeom>
          </p:spPr>
        </p:pic>
      </p:grpSp>
      <p:pic>
        <p:nvPicPr>
          <p:cNvPr id="101" name="Graphic 100">
            <a:extLst>
              <a:ext uri="{FF2B5EF4-FFF2-40B4-BE49-F238E27FC236}">
                <a16:creationId xmlns:a16="http://schemas.microsoft.com/office/drawing/2014/main" id="{6065E842-75A5-B35B-67D5-2FA5D339EB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697367" y="10347698"/>
            <a:ext cx="1601696" cy="200212"/>
          </a:xfrm>
          <a:prstGeom prst="rect">
            <a:avLst/>
          </a:prstGeom>
        </p:spPr>
      </p:pic>
      <p:sp>
        <p:nvSpPr>
          <p:cNvPr id="102" name="Text 30">
            <a:extLst>
              <a:ext uri="{FF2B5EF4-FFF2-40B4-BE49-F238E27FC236}">
                <a16:creationId xmlns:a16="http://schemas.microsoft.com/office/drawing/2014/main" id="{B5180C2C-5470-6302-CDBD-BEE11FF7074C}"/>
              </a:ext>
            </a:extLst>
          </p:cNvPr>
          <p:cNvSpPr/>
          <p:nvPr/>
        </p:nvSpPr>
        <p:spPr>
          <a:xfrm>
            <a:off x="2868849" y="6571513"/>
            <a:ext cx="3897065" cy="761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40"/>
              </a:lnSpc>
              <a:buNone/>
            </a:pPr>
            <a:r>
              <a:rPr lang="en-US" sz="24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Socialområdet er underfinansieret</a:t>
            </a:r>
            <a:endParaRPr lang="en-US" sz="2400" b="1" dirty="0">
              <a:latin typeface="Arial" panose="020B0604020202020204" pitchFamily="34" charset="0"/>
              <a:ea typeface="Urbanist Black" panose="020B0A04040200000203" pitchFamily="34" charset="77"/>
              <a:cs typeface="Arial" panose="020B0604020202020204" pitchFamily="34" charset="0"/>
            </a:endParaRPr>
          </a:p>
        </p:txBody>
      </p:sp>
      <p:sp>
        <p:nvSpPr>
          <p:cNvPr id="103" name="Text 32">
            <a:extLst>
              <a:ext uri="{FF2B5EF4-FFF2-40B4-BE49-F238E27FC236}">
                <a16:creationId xmlns:a16="http://schemas.microsoft.com/office/drawing/2014/main" id="{0541683E-BF60-37F8-B1F7-49B7AEA8C5B6}"/>
              </a:ext>
            </a:extLst>
          </p:cNvPr>
          <p:cNvSpPr/>
          <p:nvPr/>
        </p:nvSpPr>
        <p:spPr>
          <a:xfrm>
            <a:off x="2856155" y="7303644"/>
            <a:ext cx="4315968" cy="5363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Bef>
                <a:spcPts val="400"/>
              </a:spcBef>
            </a:pP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perioden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er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udgifterne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til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borgere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steget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med 16.9 pct. Men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budgetterne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er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ikke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fulgt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med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tilstrækkeligt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omfang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. I 2024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blev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der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underbudgetteret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med </a:t>
            </a:r>
            <a:r>
              <a:rPr lang="en-US" sz="12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18 </a:t>
            </a:r>
            <a:r>
              <a:rPr lang="en-US" sz="1200" b="1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mio</a:t>
            </a:r>
            <a:r>
              <a:rPr lang="en-US" sz="12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. kr</a:t>
            </a:r>
            <a:r>
              <a:rPr lang="en-US" sz="900" b="1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Black" panose="020B0A04040200000203" pitchFamily="34" charset="77"/>
                <a:cs typeface="Arial" panose="020B0604020202020204" pitchFamily="34" charset="0"/>
              </a:rPr>
              <a:t>.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400"/>
              </a:spcBef>
            </a:pP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budgettet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ift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. det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faktiske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forbrug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regnskabet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.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Grafen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opgjort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i</a:t>
            </a:r>
            <a:r>
              <a:rPr lang="en-US" sz="900" dirty="0">
                <a:solidFill>
                  <a:srgbClr val="2D2A2B">
                    <a:alpha val="100000"/>
                  </a:srgbClr>
                </a:solidFill>
                <a:latin typeface="Arial" panose="020B0604020202020204" pitchFamily="34" charset="0"/>
                <a:ea typeface="Urbanist Medium" panose="020B0A04040200000203" pitchFamily="34" charset="77"/>
                <a:cs typeface="Arial" panose="020B0604020202020204" pitchFamily="34" charset="0"/>
              </a:rPr>
              <a:t> hele 1.000 kr.</a:t>
            </a:r>
            <a:endParaRPr lang="en-US" sz="900" dirty="0">
              <a:latin typeface="Arial" panose="020B0604020202020204" pitchFamily="34" charset="0"/>
              <a:ea typeface="Urbanist Medium" panose="020B0A04040200000203" pitchFamily="34" charset="77"/>
              <a:cs typeface="Arial" panose="020B0604020202020204" pitchFamily="34" charset="0"/>
            </a:endParaRPr>
          </a:p>
        </p:txBody>
      </p:sp>
      <p:pic>
        <p:nvPicPr>
          <p:cNvPr id="104" name="Image 13">
            <a:extLst>
              <a:ext uri="{FF2B5EF4-FFF2-40B4-BE49-F238E27FC236}">
                <a16:creationId xmlns:a16="http://schemas.microsoft.com/office/drawing/2014/main" id="{62B7230F-70FA-4E9D-931D-018A27E52B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6097814" y="6193188"/>
            <a:ext cx="904604" cy="686829"/>
          </a:xfrm>
          <a:prstGeom prst="rect">
            <a:avLst/>
          </a:prstGeom>
        </p:spPr>
      </p:pic>
      <p:pic>
        <p:nvPicPr>
          <p:cNvPr id="105" name="Image 8">
            <a:extLst>
              <a:ext uri="{FF2B5EF4-FFF2-40B4-BE49-F238E27FC236}">
                <a16:creationId xmlns:a16="http://schemas.microsoft.com/office/drawing/2014/main" id="{704E5CAC-D896-00A0-BA1C-1D7AD16176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 rot="5400000">
            <a:off x="5989059" y="6564758"/>
            <a:ext cx="215798" cy="107899"/>
          </a:xfrm>
          <a:prstGeom prst="rect">
            <a:avLst/>
          </a:prstGeom>
        </p:spPr>
      </p:pic>
      <p:graphicFrame>
        <p:nvGraphicFramePr>
          <p:cNvPr id="106" name="Chart 105">
            <a:extLst>
              <a:ext uri="{FF2B5EF4-FFF2-40B4-BE49-F238E27FC236}">
                <a16:creationId xmlns:a16="http://schemas.microsoft.com/office/drawing/2014/main" id="{F858DE7A-B31B-7A2B-BFF4-5E67EC14A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4288332"/>
              </p:ext>
            </p:extLst>
          </p:nvPr>
        </p:nvGraphicFramePr>
        <p:xfrm>
          <a:off x="2792685" y="7946278"/>
          <a:ext cx="4315968" cy="2137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39" name="Tekstfelt 38">
            <a:extLst>
              <a:ext uri="{FF2B5EF4-FFF2-40B4-BE49-F238E27FC236}">
                <a16:creationId xmlns:a16="http://schemas.microsoft.com/office/drawing/2014/main" id="{2E8AC726-CCCF-F690-F19E-218DDB306E3B}"/>
              </a:ext>
            </a:extLst>
          </p:cNvPr>
          <p:cNvSpPr txBox="1"/>
          <p:nvPr/>
        </p:nvSpPr>
        <p:spPr>
          <a:xfrm>
            <a:off x="174002" y="10349333"/>
            <a:ext cx="518395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100" dirty="0"/>
              <a:t>Kilder: Danmarks Statistik, Kommunernes og Regionernes Løndatakontor &amp; Rambøll</a:t>
            </a:r>
          </a:p>
        </p:txBody>
      </p:sp>
    </p:spTree>
    <p:extLst>
      <p:ext uri="{BB962C8B-B14F-4D97-AF65-F5344CB8AC3E}">
        <p14:creationId xmlns:p14="http://schemas.microsoft.com/office/powerpoint/2010/main" val="3078349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301</Words>
  <Application>Microsoft Office PowerPoint</Application>
  <PresentationFormat>Brugerdefineret</PresentationFormat>
  <Paragraphs>36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PowerPoint-præsentation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Sara Ellesøe Hansen</cp:lastModifiedBy>
  <cp:revision>16</cp:revision>
  <dcterms:created xsi:type="dcterms:W3CDTF">2025-06-18T15:00:50Z</dcterms:created>
  <dcterms:modified xsi:type="dcterms:W3CDTF">2025-09-04T12:39:26Z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821336-263d-4940-a74c-ab7373b99eed_Enabled">
    <vt:lpwstr>true</vt:lpwstr>
  </property>
  <property fmtid="{D5CDD505-2E9C-101B-9397-08002B2CF9AE}" pid="3" name="MSIP_Label_50821336-263d-4940-a74c-ab7373b99eed_SetDate">
    <vt:lpwstr>2025-06-18T15:11:30Z</vt:lpwstr>
  </property>
  <property fmtid="{D5CDD505-2E9C-101B-9397-08002B2CF9AE}" pid="4" name="MSIP_Label_50821336-263d-4940-a74c-ab7373b99eed_Method">
    <vt:lpwstr>Standard</vt:lpwstr>
  </property>
  <property fmtid="{D5CDD505-2E9C-101B-9397-08002B2CF9AE}" pid="5" name="MSIP_Label_50821336-263d-4940-a74c-ab7373b99eed_Name">
    <vt:lpwstr>Internal</vt:lpwstr>
  </property>
  <property fmtid="{D5CDD505-2E9C-101B-9397-08002B2CF9AE}" pid="6" name="MSIP_Label_50821336-263d-4940-a74c-ab7373b99eed_SiteId">
    <vt:lpwstr>6735929c-9dbf-473b-9fc6-5fbdcd2c9fc4</vt:lpwstr>
  </property>
  <property fmtid="{D5CDD505-2E9C-101B-9397-08002B2CF9AE}" pid="7" name="MSIP_Label_50821336-263d-4940-a74c-ab7373b99eed_ActionId">
    <vt:lpwstr>cce31497-7579-44e0-880c-e0ea1e463183</vt:lpwstr>
  </property>
  <property fmtid="{D5CDD505-2E9C-101B-9397-08002B2CF9AE}" pid="8" name="MSIP_Label_50821336-263d-4940-a74c-ab7373b99eed_ContentBits">
    <vt:lpwstr>0</vt:lpwstr>
  </property>
  <property fmtid="{D5CDD505-2E9C-101B-9397-08002B2CF9AE}" pid="9" name="MSIP_Label_50821336-263d-4940-a74c-ab7373b99eed_Tag">
    <vt:lpwstr>50, 3, 0, 1</vt:lpwstr>
  </property>
</Properties>
</file>