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8" r:id="rId2"/>
  </p:sldIdLst>
  <p:sldSz cx="7553325" cy="10688638"/>
  <p:notesSz cx="10688638" cy="7553325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591B34C-E42B-80E1-1656-34C02B685CC8}" name="William Steffensen" initials="WS" userId="S::wes@sl.dk::d2509a20-bc33-46d3-be9e-dd9345bd9ca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EFEA"/>
    <a:srgbClr val="D700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1"/>
    <p:restoredTop sz="94610"/>
  </p:normalViewPr>
  <p:slideViewPr>
    <p:cSldViewPr snapToGrid="0" snapToObjects="1">
      <p:cViewPr varScale="1">
        <p:scale>
          <a:sx n="80" d="100"/>
          <a:sy n="80" d="100"/>
        </p:scale>
        <p:origin x="29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 Ellesøe Hansen" userId="fbdfceae-c225-4016-8014-425987ab34ab" providerId="ADAL" clId="{6888D0EB-87C4-4A49-833E-20447E0F7FFA}"/>
    <pc:docChg chg="delSld">
      <pc:chgData name="Sara Ellesøe Hansen" userId="fbdfceae-c225-4016-8014-425987ab34ab" providerId="ADAL" clId="{6888D0EB-87C4-4A49-833E-20447E0F7FFA}" dt="2025-09-04T12:33:57.724" v="0" actId="47"/>
      <pc:docMkLst>
        <pc:docMk/>
      </pc:docMkLst>
      <pc:sldChg chg="del">
        <pc:chgData name="Sara Ellesøe Hansen" userId="fbdfceae-c225-4016-8014-425987ab34ab" providerId="ADAL" clId="{6888D0EB-87C4-4A49-833E-20447E0F7FFA}" dt="2025-09-04T12:33:57.724" v="0" actId="47"/>
        <pc:sldMkLst>
          <pc:docMk/>
          <pc:sldMk cId="2813393729" sldId="279"/>
        </pc:sldMkLst>
      </pc:sldChg>
      <pc:sldChg chg="del">
        <pc:chgData name="Sara Ellesøe Hansen" userId="fbdfceae-c225-4016-8014-425987ab34ab" providerId="ADAL" clId="{6888D0EB-87C4-4A49-833E-20447E0F7FFA}" dt="2025-09-04T12:33:57.724" v="0" actId="47"/>
        <pc:sldMkLst>
          <pc:docMk/>
          <pc:sldMk cId="4103002809" sldId="280"/>
        </pc:sldMkLst>
      </pc:sldChg>
      <pc:sldChg chg="del">
        <pc:chgData name="Sara Ellesøe Hansen" userId="fbdfceae-c225-4016-8014-425987ab34ab" providerId="ADAL" clId="{6888D0EB-87C4-4A49-833E-20447E0F7FFA}" dt="2025-09-04T12:33:57.724" v="0" actId="47"/>
        <pc:sldMkLst>
          <pc:docMk/>
          <pc:sldMk cId="980707937" sldId="281"/>
        </pc:sldMkLst>
      </pc:sldChg>
      <pc:sldChg chg="del">
        <pc:chgData name="Sara Ellesøe Hansen" userId="fbdfceae-c225-4016-8014-425987ab34ab" providerId="ADAL" clId="{6888D0EB-87C4-4A49-833E-20447E0F7FFA}" dt="2025-09-04T12:33:57.724" v="0" actId="47"/>
        <pc:sldMkLst>
          <pc:docMk/>
          <pc:sldMk cId="4138679105" sldId="282"/>
        </pc:sldMkLst>
      </pc:sldChg>
      <pc:sldChg chg="del">
        <pc:chgData name="Sara Ellesøe Hansen" userId="fbdfceae-c225-4016-8014-425987ab34ab" providerId="ADAL" clId="{6888D0EB-87C4-4A49-833E-20447E0F7FFA}" dt="2025-09-04T12:33:57.724" v="0" actId="47"/>
        <pc:sldMkLst>
          <pc:docMk/>
          <pc:sldMk cId="3387263992" sldId="283"/>
        </pc:sldMkLst>
      </pc:sldChg>
      <pc:sldChg chg="del">
        <pc:chgData name="Sara Ellesøe Hansen" userId="fbdfceae-c225-4016-8014-425987ab34ab" providerId="ADAL" clId="{6888D0EB-87C4-4A49-833E-20447E0F7FFA}" dt="2025-09-04T12:33:57.724" v="0" actId="47"/>
        <pc:sldMkLst>
          <pc:docMk/>
          <pc:sldMk cId="3078349242" sldId="285"/>
        </pc:sldMkLst>
      </pc:sldChg>
      <pc:sldChg chg="del">
        <pc:chgData name="Sara Ellesøe Hansen" userId="fbdfceae-c225-4016-8014-425987ab34ab" providerId="ADAL" clId="{6888D0EB-87C4-4A49-833E-20447E0F7FFA}" dt="2025-09-04T12:33:57.724" v="0" actId="47"/>
        <pc:sldMkLst>
          <pc:docMk/>
          <pc:sldMk cId="2685986419" sldId="287"/>
        </pc:sldMkLst>
      </pc:sldChg>
      <pc:sldChg chg="del">
        <pc:chgData name="Sara Ellesøe Hansen" userId="fbdfceae-c225-4016-8014-425987ab34ab" providerId="ADAL" clId="{6888D0EB-87C4-4A49-833E-20447E0F7FFA}" dt="2025-09-04T12:33:57.724" v="0" actId="47"/>
        <pc:sldMkLst>
          <pc:docMk/>
          <pc:sldMk cId="659450857" sldId="288"/>
        </pc:sldMkLst>
      </pc:sldChg>
      <pc:sldChg chg="del">
        <pc:chgData name="Sara Ellesøe Hansen" userId="fbdfceae-c225-4016-8014-425987ab34ab" providerId="ADAL" clId="{6888D0EB-87C4-4A49-833E-20447E0F7FFA}" dt="2025-09-04T12:33:57.724" v="0" actId="47"/>
        <pc:sldMkLst>
          <pc:docMk/>
          <pc:sldMk cId="2991984159" sldId="28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Budgetteret</c:v>
                </c:pt>
              </c:strCache>
            </c:strRef>
          </c:tx>
          <c:spPr>
            <a:ln w="254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Sheet1!$B$2:$B$5</c:f>
              <c:numCache>
                <c:formatCode>#,##0</c:formatCode>
                <c:ptCount val="4"/>
                <c:pt idx="0">
                  <c:v>417716</c:v>
                </c:pt>
                <c:pt idx="1">
                  <c:v>437627</c:v>
                </c:pt>
                <c:pt idx="2">
                  <c:v>448914</c:v>
                </c:pt>
                <c:pt idx="3">
                  <c:v>471919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6C-E246-AFD2-2C78B290632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Faktiske udgifter</c:v>
                </c:pt>
              </c:strCache>
            </c:strRef>
          </c:tx>
          <c:spPr>
            <a:ln w="25400" cap="rnd">
              <a:solidFill>
                <a:srgbClr val="D70043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Sheet1!$C$2:$C$5</c:f>
              <c:numCache>
                <c:formatCode>#,##0</c:formatCode>
                <c:ptCount val="4"/>
                <c:pt idx="0">
                  <c:v>454801</c:v>
                </c:pt>
                <c:pt idx="1">
                  <c:v>458419</c:v>
                </c:pt>
                <c:pt idx="2">
                  <c:v>475968</c:v>
                </c:pt>
                <c:pt idx="3">
                  <c:v>484716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6C-E246-AFD2-2C78B29063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73341408"/>
        <c:axId val="1673343120"/>
      </c:lineChart>
      <c:catAx>
        <c:axId val="1673341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DK"/>
          </a:p>
        </c:txPr>
        <c:crossAx val="1673343120"/>
        <c:crosses val="autoZero"/>
        <c:auto val="1"/>
        <c:lblAlgn val="ctr"/>
        <c:lblOffset val="100"/>
        <c:noMultiLvlLbl val="0"/>
      </c:catAx>
      <c:valAx>
        <c:axId val="1673343120"/>
        <c:scaling>
          <c:orientation val="minMax"/>
          <c:min val="41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DK"/>
          </a:p>
        </c:txPr>
        <c:crossAx val="1673341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DK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5330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ur03.safelinks.protection.outlook.com/?url=http%3A%2F%2Fsl.dk%2Fkv25&amp;data=05%7C02%7Cwes%40sl.dk%7Cdeace083d8a148dafff908dde0bb7d51%7Ce4528ada010c4aef99adfb525b6479dd%7C0%7C0%7C638913818039388343%7CUnknown%7CTWFpbGZsb3d8eyJFbXB0eU1hcGkiOnRydWUsIlYiOiIwLjAuMDAwMCIsIlAiOiJXaW4zMiIsIkFOIjoiTWFpbCIsIldUIjoyfQ%3D%3D%7C0%7C%7C%7C&amp;sdata=YkYwlmQIv%2BqtGx8Bl5iLkDfc1bq5t0buaWLTHBwHYKs%3D&amp;reserved=0" TargetMode="External"/><Relationship Id="rId13" Type="http://schemas.openxmlformats.org/officeDocument/2006/relationships/image" Target="../media/image11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0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svg"/><Relationship Id="rId15" Type="http://schemas.openxmlformats.org/officeDocument/2006/relationships/chart" Target="../charts/chart1.xml"/><Relationship Id="rId10" Type="http://schemas.openxmlformats.org/officeDocument/2006/relationships/image" Target="../media/image8.sv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FEA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4678311-90D0-76FE-0D0D-3A8DA5C34E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 ">
            <a:extLst>
              <a:ext uri="{FF2B5EF4-FFF2-40B4-BE49-F238E27FC236}">
                <a16:creationId xmlns:a16="http://schemas.microsoft.com/office/drawing/2014/main" id="{9C56B4CD-479A-7D07-E8E5-8CC1CFE1BE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5874920" cy="3737309"/>
          </a:xfrm>
          <a:prstGeom prst="rect">
            <a:avLst/>
          </a:prstGeom>
        </p:spPr>
      </p:pic>
      <p:pic>
        <p:nvPicPr>
          <p:cNvPr id="3" name="Image 0" descr=" ">
            <a:extLst>
              <a:ext uri="{FF2B5EF4-FFF2-40B4-BE49-F238E27FC236}">
                <a16:creationId xmlns:a16="http://schemas.microsoft.com/office/drawing/2014/main" id="{82DD6099-ADD3-F941-5927-9C0D5414C5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160510" y="1569611"/>
            <a:ext cx="952052" cy="1345688"/>
          </a:xfrm>
          <a:prstGeom prst="rect">
            <a:avLst/>
          </a:prstGeom>
        </p:spPr>
      </p:pic>
      <p:sp>
        <p:nvSpPr>
          <p:cNvPr id="4" name="Shape 3">
            <a:extLst>
              <a:ext uri="{FF2B5EF4-FFF2-40B4-BE49-F238E27FC236}">
                <a16:creationId xmlns:a16="http://schemas.microsoft.com/office/drawing/2014/main" id="{5B692DFD-6F05-CF75-1600-D3CB7053E87B}"/>
              </a:ext>
            </a:extLst>
          </p:cNvPr>
          <p:cNvSpPr/>
          <p:nvPr/>
        </p:nvSpPr>
        <p:spPr>
          <a:xfrm>
            <a:off x="253880" y="2577120"/>
            <a:ext cx="7045183" cy="3580039"/>
          </a:xfrm>
          <a:prstGeom prst="roundRect">
            <a:avLst>
              <a:gd name="adj" fmla="val 2810"/>
            </a:avLst>
          </a:prstGeom>
          <a:solidFill>
            <a:srgbClr val="FFFFFF">
              <a:alpha val="100000"/>
            </a:srgbClr>
          </a:solidFill>
          <a:ln/>
        </p:spPr>
        <p:txBody>
          <a:bodyPr/>
          <a:lstStyle/>
          <a:p>
            <a:endParaRPr lang="en-GB"/>
          </a:p>
        </p:txBody>
      </p:sp>
      <p:pic>
        <p:nvPicPr>
          <p:cNvPr id="5" name="Image 9" descr=" ">
            <a:extLst>
              <a:ext uri="{FF2B5EF4-FFF2-40B4-BE49-F238E27FC236}">
                <a16:creationId xmlns:a16="http://schemas.microsoft.com/office/drawing/2014/main" id="{610967B7-229C-2867-D611-74405CD46AB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00420" y="999745"/>
            <a:ext cx="1705580" cy="1869290"/>
          </a:xfrm>
          <a:prstGeom prst="rect">
            <a:avLst/>
          </a:prstGeom>
        </p:spPr>
      </p:pic>
      <p:sp>
        <p:nvSpPr>
          <p:cNvPr id="6" name="Text 1">
            <a:extLst>
              <a:ext uri="{FF2B5EF4-FFF2-40B4-BE49-F238E27FC236}">
                <a16:creationId xmlns:a16="http://schemas.microsoft.com/office/drawing/2014/main" id="{0075D9B8-C1A9-E34C-1B2E-91EE19C48853}"/>
              </a:ext>
            </a:extLst>
          </p:cNvPr>
          <p:cNvSpPr/>
          <p:nvPr/>
        </p:nvSpPr>
        <p:spPr>
          <a:xfrm>
            <a:off x="253880" y="568033"/>
            <a:ext cx="5090303" cy="22851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buNone/>
            </a:pPr>
            <a:r>
              <a:rPr lang="en-US" sz="1200" dirty="0">
                <a:solidFill>
                  <a:srgbClr val="FFFFFF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Fakta om</a:t>
            </a:r>
            <a:endParaRPr lang="en-US" sz="1200" dirty="0">
              <a:latin typeface="Arial" panose="020B0604020202020204" pitchFamily="34" charset="0"/>
              <a:ea typeface="Urbanist Medium" panose="020B0A04040200000203" pitchFamily="34" charset="77"/>
              <a:cs typeface="Arial" panose="020B0604020202020204" pitchFamily="34" charset="0"/>
            </a:endParaRPr>
          </a:p>
        </p:txBody>
      </p:sp>
      <p:sp>
        <p:nvSpPr>
          <p:cNvPr id="7" name="Text 2">
            <a:extLst>
              <a:ext uri="{FF2B5EF4-FFF2-40B4-BE49-F238E27FC236}">
                <a16:creationId xmlns:a16="http://schemas.microsoft.com/office/drawing/2014/main" id="{D36B3D77-4549-B76B-20A1-5D185973551D}"/>
              </a:ext>
            </a:extLst>
          </p:cNvPr>
          <p:cNvSpPr/>
          <p:nvPr/>
        </p:nvSpPr>
        <p:spPr>
          <a:xfrm>
            <a:off x="253880" y="883698"/>
            <a:ext cx="5251094" cy="128731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5000"/>
              </a:lnSpc>
              <a:buNone/>
            </a:pPr>
            <a:r>
              <a:rPr lang="en-US" sz="5000" b="1" dirty="0" err="1">
                <a:solidFill>
                  <a:srgbClr val="FFFFFF">
                    <a:alpha val="100000"/>
                  </a:srgbClr>
                </a:solidFill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rPr>
              <a:t>Favrskov</a:t>
            </a:r>
            <a:r>
              <a:rPr lang="en-US" sz="5000" b="1" dirty="0">
                <a:solidFill>
                  <a:srgbClr val="FFFFFF">
                    <a:alpha val="100000"/>
                  </a:srgbClr>
                </a:solidFill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rPr>
              <a:t> </a:t>
            </a:r>
            <a:br>
              <a:rPr lang="en-US" sz="5000" b="1" dirty="0">
                <a:solidFill>
                  <a:srgbClr val="FFFFFF">
                    <a:alpha val="100000"/>
                  </a:srgbClr>
                </a:solidFill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rPr>
            </a:br>
            <a:r>
              <a:rPr lang="en-US" sz="5000" b="1" dirty="0">
                <a:solidFill>
                  <a:srgbClr val="FFFFFF">
                    <a:alpha val="100000"/>
                  </a:srgbClr>
                </a:solidFill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rPr>
              <a:t>Kommune</a:t>
            </a:r>
            <a:endParaRPr lang="en-US" sz="5000" b="1" dirty="0">
              <a:latin typeface="Arial" panose="020B0604020202020204" pitchFamily="34" charset="0"/>
              <a:ea typeface="Urbanist SemiBold" panose="020B0A04040200000203" pitchFamily="34" charset="77"/>
              <a:cs typeface="Arial" panose="020B0604020202020204" pitchFamily="34" charset="0"/>
            </a:endParaRPr>
          </a:p>
        </p:txBody>
      </p:sp>
      <p:sp>
        <p:nvSpPr>
          <p:cNvPr id="8" name="Text 4">
            <a:extLst>
              <a:ext uri="{FF2B5EF4-FFF2-40B4-BE49-F238E27FC236}">
                <a16:creationId xmlns:a16="http://schemas.microsoft.com/office/drawing/2014/main" id="{5546D3B9-5B5B-5E35-C905-07CE1C08B72F}"/>
              </a:ext>
            </a:extLst>
          </p:cNvPr>
          <p:cNvSpPr/>
          <p:nvPr/>
        </p:nvSpPr>
        <p:spPr>
          <a:xfrm>
            <a:off x="507761" y="2728047"/>
            <a:ext cx="2951056" cy="34825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00"/>
              </a:lnSpc>
              <a:buNone/>
            </a:pPr>
            <a:r>
              <a:rPr lang="en-US" sz="2000" b="1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Faglighed</a:t>
            </a:r>
            <a:r>
              <a:rPr lang="en-US" sz="20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forandrer</a:t>
            </a:r>
            <a:r>
              <a:rPr lang="en-US" sz="20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 liv</a:t>
            </a:r>
            <a:endParaRPr lang="en-US" sz="2000" b="1" dirty="0">
              <a:latin typeface="Arial" panose="020B0604020202020204" pitchFamily="34" charset="0"/>
              <a:ea typeface="Urbanist Black" panose="020B0A04040200000203" pitchFamily="34" charset="77"/>
              <a:cs typeface="Arial" panose="020B0604020202020204" pitchFamily="34" charset="0"/>
            </a:endParaRPr>
          </a:p>
        </p:txBody>
      </p:sp>
      <p:sp>
        <p:nvSpPr>
          <p:cNvPr id="9" name="Text 6">
            <a:extLst>
              <a:ext uri="{FF2B5EF4-FFF2-40B4-BE49-F238E27FC236}">
                <a16:creationId xmlns:a16="http://schemas.microsoft.com/office/drawing/2014/main" id="{327B2B70-681F-511F-483E-E642EDB30B4C}"/>
              </a:ext>
            </a:extLst>
          </p:cNvPr>
          <p:cNvSpPr/>
          <p:nvPr/>
        </p:nvSpPr>
        <p:spPr>
          <a:xfrm>
            <a:off x="507761" y="3135196"/>
            <a:ext cx="4315967" cy="277030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spcBef>
                <a:spcPts val="1200"/>
              </a:spcBef>
            </a:pPr>
            <a:r>
              <a:rPr lang="da-DK" sz="1100" dirty="0"/>
              <a:t>Fagligheden er udfordret på de sociale tilbud i landets kommuner. Under halvdelen af medarbejderne er uddannede socialpædagoger. Og det går desværre den forkerte vej.</a:t>
            </a:r>
          </a:p>
          <a:p>
            <a:pPr>
              <a:spcBef>
                <a:spcPts val="1200"/>
              </a:spcBef>
            </a:pPr>
            <a:r>
              <a:rPr lang="da-DK" sz="1100" dirty="0"/>
              <a:t>Vi ved, at andelen af socialpædagoger har betydning for borgerne: På botilbud til voksne med handicap og i socialpsykiatrien, hvor der er en højere andel socialpædagoger, trives borgerne bedre, der er færre indlæggelser i psykiatrien, og flere er i beskæftigelse. Anbragte børn trives og klarer sig bedre i folkeskolen, og sygefraværet og personaleomsætningen på tilbud til både børn og voksne er lavere.</a:t>
            </a:r>
          </a:p>
          <a:p>
            <a:pPr>
              <a:spcBef>
                <a:spcPts val="1200"/>
              </a:spcBef>
            </a:pPr>
            <a:r>
              <a:rPr lang="da-DK" sz="1100" dirty="0"/>
              <a:t>Dét er faglighed, som forandrer liv. Og samtidig det bedste værn mod, at borgernes problemer vokser sig så store, at udgifterne eksploderer.</a:t>
            </a:r>
          </a:p>
          <a:p>
            <a:pPr>
              <a:spcBef>
                <a:spcPts val="1200"/>
              </a:spcBef>
            </a:pPr>
            <a:r>
              <a:rPr lang="da-DK" sz="1100" dirty="0"/>
              <a:t>Vi skal have flere uddannede socialpædagoger på de sociale tilbud. Vi har mange bud på løsninger, og vi vil meget gerne bidrage til arbejdet. Se mere om os her: </a:t>
            </a:r>
            <a:r>
              <a:rPr lang="da-DK" sz="1100" u="sng" dirty="0">
                <a:hlinkClick r:id="rId8"/>
              </a:rPr>
              <a:t>sl.dk/kv25</a:t>
            </a:r>
            <a:endParaRPr lang="da-DK" sz="1100" dirty="0"/>
          </a:p>
        </p:txBody>
      </p:sp>
      <p:sp>
        <p:nvSpPr>
          <p:cNvPr id="10" name="Text 5">
            <a:extLst>
              <a:ext uri="{FF2B5EF4-FFF2-40B4-BE49-F238E27FC236}">
                <a16:creationId xmlns:a16="http://schemas.microsoft.com/office/drawing/2014/main" id="{3B16E702-7CA7-C8F0-C048-76806E40ED4A}"/>
              </a:ext>
            </a:extLst>
          </p:cNvPr>
          <p:cNvSpPr/>
          <p:nvPr/>
        </p:nvSpPr>
        <p:spPr>
          <a:xfrm>
            <a:off x="5229963" y="3105713"/>
            <a:ext cx="2069099" cy="25390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960"/>
              </a:lnSpc>
              <a:buNone/>
            </a:pPr>
            <a:r>
              <a:rPr lang="en-US" sz="12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Færre socialpædagoger</a:t>
            </a:r>
            <a:endParaRPr lang="en-US" sz="1200" b="1" dirty="0">
              <a:latin typeface="Arial" panose="020B0604020202020204" pitchFamily="34" charset="0"/>
              <a:ea typeface="Urbanist Black" panose="020B0A04040200000203" pitchFamily="34" charset="77"/>
              <a:cs typeface="Arial" panose="020B060402020202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79F0A40-90CB-44C8-0145-7BCD8E05162B}"/>
              </a:ext>
            </a:extLst>
          </p:cNvPr>
          <p:cNvGrpSpPr/>
          <p:nvPr/>
        </p:nvGrpSpPr>
        <p:grpSpPr>
          <a:xfrm>
            <a:off x="5229964" y="3344379"/>
            <a:ext cx="2043736" cy="1262697"/>
            <a:chOff x="4976057" y="3397719"/>
            <a:chExt cx="2043736" cy="1262697"/>
          </a:xfrm>
        </p:grpSpPr>
        <p:sp>
          <p:nvSpPr>
            <p:cNvPr id="12" name="Shape 7">
              <a:extLst>
                <a:ext uri="{FF2B5EF4-FFF2-40B4-BE49-F238E27FC236}">
                  <a16:creationId xmlns:a16="http://schemas.microsoft.com/office/drawing/2014/main" id="{088D6BE8-F4A7-178B-2F62-43896439C9FA}"/>
                </a:ext>
              </a:extLst>
            </p:cNvPr>
            <p:cNvSpPr/>
            <p:nvPr/>
          </p:nvSpPr>
          <p:spPr>
            <a:xfrm>
              <a:off x="4976057" y="3397719"/>
              <a:ext cx="1789857" cy="1180651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13" name="Shape 8">
              <a:extLst>
                <a:ext uri="{FF2B5EF4-FFF2-40B4-BE49-F238E27FC236}">
                  <a16:creationId xmlns:a16="http://schemas.microsoft.com/office/drawing/2014/main" id="{BA669F27-7ADE-D1FD-F457-2F91C6F3E9C4}"/>
                </a:ext>
              </a:extLst>
            </p:cNvPr>
            <p:cNvSpPr/>
            <p:nvPr/>
          </p:nvSpPr>
          <p:spPr>
            <a:xfrm>
              <a:off x="4976057" y="3397719"/>
              <a:ext cx="1789857" cy="710930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14" name="Shape 9">
              <a:extLst>
                <a:ext uri="{FF2B5EF4-FFF2-40B4-BE49-F238E27FC236}">
                  <a16:creationId xmlns:a16="http://schemas.microsoft.com/office/drawing/2014/main" id="{88F2D6C4-2319-71EC-6EDD-39A8A384D413}"/>
                </a:ext>
              </a:extLst>
            </p:cNvPr>
            <p:cNvSpPr/>
            <p:nvPr/>
          </p:nvSpPr>
          <p:spPr>
            <a:xfrm>
              <a:off x="4976057" y="3600842"/>
              <a:ext cx="507761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15" name="Text 10">
              <a:extLst>
                <a:ext uri="{FF2B5EF4-FFF2-40B4-BE49-F238E27FC236}">
                  <a16:creationId xmlns:a16="http://schemas.microsoft.com/office/drawing/2014/main" id="{891DECF5-4F0D-AB41-52AC-2C785DFA917E}"/>
                </a:ext>
              </a:extLst>
            </p:cNvPr>
            <p:cNvSpPr/>
            <p:nvPr/>
          </p:nvSpPr>
          <p:spPr>
            <a:xfrm>
              <a:off x="4976057" y="3600842"/>
              <a:ext cx="592388" cy="49088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800"/>
                </a:lnSpc>
                <a:buNone/>
              </a:pPr>
              <a:r>
                <a:rPr lang="en-US" sz="20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54%</a:t>
              </a:r>
              <a:endParaRPr lang="en-US" sz="20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16" name="Shape 11">
              <a:extLst>
                <a:ext uri="{FF2B5EF4-FFF2-40B4-BE49-F238E27FC236}">
                  <a16:creationId xmlns:a16="http://schemas.microsoft.com/office/drawing/2014/main" id="{7C804477-12B7-5F9A-010B-9BF75E14D0A5}"/>
                </a:ext>
              </a:extLst>
            </p:cNvPr>
            <p:cNvSpPr/>
            <p:nvPr/>
          </p:nvSpPr>
          <p:spPr>
            <a:xfrm>
              <a:off x="4976057" y="3956307"/>
              <a:ext cx="406209" cy="152342"/>
            </a:xfrm>
            <a:prstGeom prst="roundRect">
              <a:avLst>
                <a:gd name="adj" fmla="val 834318"/>
              </a:avLst>
            </a:prstGeom>
            <a:solidFill>
              <a:srgbClr val="F3EFE9">
                <a:alpha val="100000"/>
              </a:srgbClr>
            </a:solidFill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17" name="Text 12">
              <a:extLst>
                <a:ext uri="{FF2B5EF4-FFF2-40B4-BE49-F238E27FC236}">
                  <a16:creationId xmlns:a16="http://schemas.microsoft.com/office/drawing/2014/main" id="{A21DC843-0EB0-6ACD-2A9C-17B6D7C7B6EC}"/>
                </a:ext>
              </a:extLst>
            </p:cNvPr>
            <p:cNvSpPr/>
            <p:nvPr/>
          </p:nvSpPr>
          <p:spPr>
            <a:xfrm>
              <a:off x="5077609" y="3993971"/>
              <a:ext cx="236955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2021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18" name="Shape 13">
              <a:extLst>
                <a:ext uri="{FF2B5EF4-FFF2-40B4-BE49-F238E27FC236}">
                  <a16:creationId xmlns:a16="http://schemas.microsoft.com/office/drawing/2014/main" id="{3FBC2C7B-4733-E78F-0DBC-79CCD12C6369}"/>
                </a:ext>
              </a:extLst>
            </p:cNvPr>
            <p:cNvSpPr/>
            <p:nvPr/>
          </p:nvSpPr>
          <p:spPr>
            <a:xfrm>
              <a:off x="5915415" y="3397719"/>
              <a:ext cx="850500" cy="710930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19" name="Text 14">
              <a:extLst>
                <a:ext uri="{FF2B5EF4-FFF2-40B4-BE49-F238E27FC236}">
                  <a16:creationId xmlns:a16="http://schemas.microsoft.com/office/drawing/2014/main" id="{95F1DF51-6175-6995-AE0A-680C4362A642}"/>
                </a:ext>
              </a:extLst>
            </p:cNvPr>
            <p:cNvSpPr/>
            <p:nvPr/>
          </p:nvSpPr>
          <p:spPr>
            <a:xfrm>
              <a:off x="5915414" y="3397719"/>
              <a:ext cx="1104379" cy="787101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5040"/>
                </a:lnSpc>
                <a:buNone/>
              </a:pPr>
              <a:r>
                <a:rPr lang="en-US" sz="36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52%</a:t>
              </a:r>
              <a:endParaRPr lang="en-US" sz="36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20" name="Shape 15">
              <a:extLst>
                <a:ext uri="{FF2B5EF4-FFF2-40B4-BE49-F238E27FC236}">
                  <a16:creationId xmlns:a16="http://schemas.microsoft.com/office/drawing/2014/main" id="{8B849CB6-B0CA-8571-B46C-E19A35631144}"/>
                </a:ext>
              </a:extLst>
            </p:cNvPr>
            <p:cNvSpPr/>
            <p:nvPr/>
          </p:nvSpPr>
          <p:spPr>
            <a:xfrm>
              <a:off x="5915415" y="3956307"/>
              <a:ext cx="431597" cy="152342"/>
            </a:xfrm>
            <a:prstGeom prst="roundRect">
              <a:avLst>
                <a:gd name="adj" fmla="val 834318"/>
              </a:avLst>
            </a:prstGeom>
            <a:solidFill>
              <a:srgbClr val="F3EFE9">
                <a:alpha val="100000"/>
              </a:srgbClr>
            </a:solidFill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21" name="Text 16">
              <a:extLst>
                <a:ext uri="{FF2B5EF4-FFF2-40B4-BE49-F238E27FC236}">
                  <a16:creationId xmlns:a16="http://schemas.microsoft.com/office/drawing/2014/main" id="{CAF772E2-9E87-FE54-7244-6F4113EDA454}"/>
                </a:ext>
              </a:extLst>
            </p:cNvPr>
            <p:cNvSpPr/>
            <p:nvPr/>
          </p:nvSpPr>
          <p:spPr>
            <a:xfrm>
              <a:off x="6016967" y="3993971"/>
              <a:ext cx="262343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2024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22" name="Text 17">
              <a:extLst>
                <a:ext uri="{FF2B5EF4-FFF2-40B4-BE49-F238E27FC236}">
                  <a16:creationId xmlns:a16="http://schemas.microsoft.com/office/drawing/2014/main" id="{0E0805E4-E488-EBD0-070D-683C7F946E2C}"/>
                </a:ext>
              </a:extLst>
            </p:cNvPr>
            <p:cNvSpPr/>
            <p:nvPr/>
          </p:nvSpPr>
          <p:spPr>
            <a:xfrm>
              <a:off x="4976057" y="4203390"/>
              <a:ext cx="1827939" cy="45702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buNone/>
              </a:pP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Af de ansatte er uddannede socialpædagoger på kommunens tilbud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til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voksne</a:t>
              </a:r>
              <a:endParaRPr lang="en-US" sz="9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pic>
          <p:nvPicPr>
            <p:cNvPr id="23" name="Image 8">
              <a:extLst>
                <a:ext uri="{FF2B5EF4-FFF2-40B4-BE49-F238E27FC236}">
                  <a16:creationId xmlns:a16="http://schemas.microsoft.com/office/drawing/2014/main" id="{2986F7A2-8924-C433-9D4F-3CE4DE5C18A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5577897" y="3724405"/>
              <a:ext cx="215798" cy="107899"/>
            </a:xfrm>
            <a:prstGeom prst="rect">
              <a:avLst/>
            </a:prstGeom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EBD4269-A6A3-CB30-CF10-DE3807B68603}"/>
              </a:ext>
            </a:extLst>
          </p:cNvPr>
          <p:cNvGrpSpPr/>
          <p:nvPr/>
        </p:nvGrpSpPr>
        <p:grpSpPr>
          <a:xfrm>
            <a:off x="5229964" y="4756256"/>
            <a:ext cx="1942186" cy="1262697"/>
            <a:chOff x="4976057" y="3397719"/>
            <a:chExt cx="1942186" cy="1262697"/>
          </a:xfrm>
        </p:grpSpPr>
        <p:sp>
          <p:nvSpPr>
            <p:cNvPr id="26" name="Shape 7">
              <a:extLst>
                <a:ext uri="{FF2B5EF4-FFF2-40B4-BE49-F238E27FC236}">
                  <a16:creationId xmlns:a16="http://schemas.microsoft.com/office/drawing/2014/main" id="{4CCD6701-73F6-3A2A-8A96-2AF0A63898F6}"/>
                </a:ext>
              </a:extLst>
            </p:cNvPr>
            <p:cNvSpPr/>
            <p:nvPr/>
          </p:nvSpPr>
          <p:spPr>
            <a:xfrm>
              <a:off x="4976057" y="3397719"/>
              <a:ext cx="1789857" cy="1180651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27" name="Shape 8">
              <a:extLst>
                <a:ext uri="{FF2B5EF4-FFF2-40B4-BE49-F238E27FC236}">
                  <a16:creationId xmlns:a16="http://schemas.microsoft.com/office/drawing/2014/main" id="{5C56D018-C27F-7507-7437-5BDE59FD1352}"/>
                </a:ext>
              </a:extLst>
            </p:cNvPr>
            <p:cNvSpPr/>
            <p:nvPr/>
          </p:nvSpPr>
          <p:spPr>
            <a:xfrm>
              <a:off x="4976057" y="3397719"/>
              <a:ext cx="1789857" cy="710930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28" name="Shape 9">
              <a:extLst>
                <a:ext uri="{FF2B5EF4-FFF2-40B4-BE49-F238E27FC236}">
                  <a16:creationId xmlns:a16="http://schemas.microsoft.com/office/drawing/2014/main" id="{7E0526C9-8F19-CF47-7B1B-51FC52D61AD2}"/>
                </a:ext>
              </a:extLst>
            </p:cNvPr>
            <p:cNvSpPr/>
            <p:nvPr/>
          </p:nvSpPr>
          <p:spPr>
            <a:xfrm>
              <a:off x="4976057" y="3600842"/>
              <a:ext cx="507761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29" name="Text 10">
              <a:extLst>
                <a:ext uri="{FF2B5EF4-FFF2-40B4-BE49-F238E27FC236}">
                  <a16:creationId xmlns:a16="http://schemas.microsoft.com/office/drawing/2014/main" id="{482BA6AD-3462-6D21-F3BC-A94303F5B942}"/>
                </a:ext>
              </a:extLst>
            </p:cNvPr>
            <p:cNvSpPr/>
            <p:nvPr/>
          </p:nvSpPr>
          <p:spPr>
            <a:xfrm>
              <a:off x="4976057" y="3600842"/>
              <a:ext cx="592388" cy="49088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800"/>
                </a:lnSpc>
                <a:buNone/>
              </a:pPr>
              <a:r>
                <a:rPr lang="en-US" sz="20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23%</a:t>
              </a:r>
              <a:endParaRPr lang="en-US" sz="20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30" name="Shape 11">
              <a:extLst>
                <a:ext uri="{FF2B5EF4-FFF2-40B4-BE49-F238E27FC236}">
                  <a16:creationId xmlns:a16="http://schemas.microsoft.com/office/drawing/2014/main" id="{45C53673-5269-04B0-F03E-90AAB02FE854}"/>
                </a:ext>
              </a:extLst>
            </p:cNvPr>
            <p:cNvSpPr/>
            <p:nvPr/>
          </p:nvSpPr>
          <p:spPr>
            <a:xfrm>
              <a:off x="4976057" y="3956307"/>
              <a:ext cx="406209" cy="152342"/>
            </a:xfrm>
            <a:prstGeom prst="roundRect">
              <a:avLst>
                <a:gd name="adj" fmla="val 834318"/>
              </a:avLst>
            </a:prstGeom>
            <a:solidFill>
              <a:srgbClr val="F3EFE9">
                <a:alpha val="100000"/>
              </a:srgbClr>
            </a:solidFill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1" name="Text 12">
              <a:extLst>
                <a:ext uri="{FF2B5EF4-FFF2-40B4-BE49-F238E27FC236}">
                  <a16:creationId xmlns:a16="http://schemas.microsoft.com/office/drawing/2014/main" id="{9FA9FDEE-10AA-AD5D-8496-AF87522A7745}"/>
                </a:ext>
              </a:extLst>
            </p:cNvPr>
            <p:cNvSpPr/>
            <p:nvPr/>
          </p:nvSpPr>
          <p:spPr>
            <a:xfrm>
              <a:off x="5077609" y="3993971"/>
              <a:ext cx="236955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2021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32" name="Shape 13">
              <a:extLst>
                <a:ext uri="{FF2B5EF4-FFF2-40B4-BE49-F238E27FC236}">
                  <a16:creationId xmlns:a16="http://schemas.microsoft.com/office/drawing/2014/main" id="{FEC383F8-137D-B3C5-BE19-497B34710F6F}"/>
                </a:ext>
              </a:extLst>
            </p:cNvPr>
            <p:cNvSpPr/>
            <p:nvPr/>
          </p:nvSpPr>
          <p:spPr>
            <a:xfrm>
              <a:off x="5915415" y="3397719"/>
              <a:ext cx="850500" cy="710930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3" name="Text 14">
              <a:extLst>
                <a:ext uri="{FF2B5EF4-FFF2-40B4-BE49-F238E27FC236}">
                  <a16:creationId xmlns:a16="http://schemas.microsoft.com/office/drawing/2014/main" id="{842BEECD-CA48-459D-5AAA-B7B6F1180A32}"/>
                </a:ext>
              </a:extLst>
            </p:cNvPr>
            <p:cNvSpPr/>
            <p:nvPr/>
          </p:nvSpPr>
          <p:spPr>
            <a:xfrm>
              <a:off x="5915415" y="3397719"/>
              <a:ext cx="1002828" cy="787101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5040"/>
                </a:lnSpc>
                <a:buNone/>
              </a:pPr>
              <a:r>
                <a:rPr lang="en-US" sz="36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21%</a:t>
              </a:r>
              <a:endParaRPr lang="en-US" sz="36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34" name="Shape 15">
              <a:extLst>
                <a:ext uri="{FF2B5EF4-FFF2-40B4-BE49-F238E27FC236}">
                  <a16:creationId xmlns:a16="http://schemas.microsoft.com/office/drawing/2014/main" id="{64647F16-C652-2E8C-222A-55998D627C8C}"/>
                </a:ext>
              </a:extLst>
            </p:cNvPr>
            <p:cNvSpPr/>
            <p:nvPr/>
          </p:nvSpPr>
          <p:spPr>
            <a:xfrm>
              <a:off x="5915415" y="3956307"/>
              <a:ext cx="431597" cy="152342"/>
            </a:xfrm>
            <a:prstGeom prst="roundRect">
              <a:avLst>
                <a:gd name="adj" fmla="val 834318"/>
              </a:avLst>
            </a:prstGeom>
            <a:solidFill>
              <a:srgbClr val="F3EFE9">
                <a:alpha val="100000"/>
              </a:srgbClr>
            </a:solidFill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5" name="Text 16">
              <a:extLst>
                <a:ext uri="{FF2B5EF4-FFF2-40B4-BE49-F238E27FC236}">
                  <a16:creationId xmlns:a16="http://schemas.microsoft.com/office/drawing/2014/main" id="{F9482E11-6827-14E2-D7E4-893649E903BC}"/>
                </a:ext>
              </a:extLst>
            </p:cNvPr>
            <p:cNvSpPr/>
            <p:nvPr/>
          </p:nvSpPr>
          <p:spPr>
            <a:xfrm>
              <a:off x="6016967" y="3993971"/>
              <a:ext cx="262343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2024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36" name="Text 17">
              <a:extLst>
                <a:ext uri="{FF2B5EF4-FFF2-40B4-BE49-F238E27FC236}">
                  <a16:creationId xmlns:a16="http://schemas.microsoft.com/office/drawing/2014/main" id="{FC04FAB3-81D4-BA5D-5C7D-A523A82AD9BA}"/>
                </a:ext>
              </a:extLst>
            </p:cNvPr>
            <p:cNvSpPr/>
            <p:nvPr/>
          </p:nvSpPr>
          <p:spPr>
            <a:xfrm>
              <a:off x="4976057" y="4203390"/>
              <a:ext cx="1827939" cy="45702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Af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de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ansatte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er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ufaglærte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på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kommunens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tilbud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til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voksne</a:t>
              </a:r>
              <a:endParaRPr lang="en-US" sz="9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pic>
          <p:nvPicPr>
            <p:cNvPr id="37" name="Image 8">
              <a:extLst>
                <a:ext uri="{FF2B5EF4-FFF2-40B4-BE49-F238E27FC236}">
                  <a16:creationId xmlns:a16="http://schemas.microsoft.com/office/drawing/2014/main" id="{3475B2D2-2070-824B-2484-DF2E5FA3A57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5577897" y="3724405"/>
              <a:ext cx="215798" cy="107899"/>
            </a:xfrm>
            <a:prstGeom prst="rect">
              <a:avLst/>
            </a:prstGeom>
          </p:spPr>
        </p:pic>
      </p:grpSp>
      <p:sp>
        <p:nvSpPr>
          <p:cNvPr id="38" name="Shape 29">
            <a:extLst>
              <a:ext uri="{FF2B5EF4-FFF2-40B4-BE49-F238E27FC236}">
                <a16:creationId xmlns:a16="http://schemas.microsoft.com/office/drawing/2014/main" id="{D87B53E7-B792-5BBF-B2EC-01349DB43CFD}"/>
              </a:ext>
            </a:extLst>
          </p:cNvPr>
          <p:cNvSpPr/>
          <p:nvPr/>
        </p:nvSpPr>
        <p:spPr>
          <a:xfrm>
            <a:off x="2614969" y="6343000"/>
            <a:ext cx="4684095" cy="3846638"/>
          </a:xfrm>
          <a:prstGeom prst="roundRect">
            <a:avLst>
              <a:gd name="adj" fmla="val 2615"/>
            </a:avLst>
          </a:prstGeom>
          <a:solidFill>
            <a:srgbClr val="FFFFFF">
              <a:alpha val="100000"/>
            </a:srgbClr>
          </a:solidFill>
          <a:ln/>
        </p:spPr>
        <p:txBody>
          <a:bodyPr/>
          <a:lstStyle/>
          <a:p>
            <a:endParaRPr lang="en-GB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9D0A0F55-D0FE-800C-A3B3-081CDEBED77C}"/>
              </a:ext>
            </a:extLst>
          </p:cNvPr>
          <p:cNvGrpSpPr/>
          <p:nvPr/>
        </p:nvGrpSpPr>
        <p:grpSpPr>
          <a:xfrm>
            <a:off x="253880" y="6347587"/>
            <a:ext cx="2170678" cy="1828105"/>
            <a:chOff x="253880" y="6347587"/>
            <a:chExt cx="2170678" cy="1828105"/>
          </a:xfrm>
        </p:grpSpPr>
        <p:sp>
          <p:nvSpPr>
            <p:cNvPr id="55" name="Shape 34">
              <a:extLst>
                <a:ext uri="{FF2B5EF4-FFF2-40B4-BE49-F238E27FC236}">
                  <a16:creationId xmlns:a16="http://schemas.microsoft.com/office/drawing/2014/main" id="{F6CEFA0F-6C53-CBA8-0834-5DCF20C74CD8}"/>
                </a:ext>
              </a:extLst>
            </p:cNvPr>
            <p:cNvSpPr/>
            <p:nvPr/>
          </p:nvSpPr>
          <p:spPr>
            <a:xfrm>
              <a:off x="253880" y="6347587"/>
              <a:ext cx="2170678" cy="1828105"/>
            </a:xfrm>
            <a:prstGeom prst="roundRect">
              <a:avLst>
                <a:gd name="adj" fmla="val 5502"/>
              </a:avLst>
            </a:prstGeom>
            <a:noFill/>
            <a:ln w="12700">
              <a:solidFill>
                <a:srgbClr val="D70043"/>
              </a:solidFill>
              <a:prstDash val="soli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 35">
              <a:extLst>
                <a:ext uri="{FF2B5EF4-FFF2-40B4-BE49-F238E27FC236}">
                  <a16:creationId xmlns:a16="http://schemas.microsoft.com/office/drawing/2014/main" id="{E697F003-DD1C-6889-B456-EF3F8EDB8A71}"/>
                </a:ext>
              </a:extLst>
            </p:cNvPr>
            <p:cNvSpPr/>
            <p:nvPr/>
          </p:nvSpPr>
          <p:spPr>
            <a:xfrm>
              <a:off x="380821" y="6474538"/>
              <a:ext cx="1984499" cy="524734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1760"/>
                </a:lnSpc>
                <a:buNone/>
              </a:pPr>
              <a:r>
                <a:rPr lang="en-US" sz="14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Mange børn modtager støtte</a:t>
              </a:r>
              <a:endParaRPr lang="en-US" sz="1400" b="1" dirty="0"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57" name="Shape 36">
              <a:extLst>
                <a:ext uri="{FF2B5EF4-FFF2-40B4-BE49-F238E27FC236}">
                  <a16:creationId xmlns:a16="http://schemas.microsoft.com/office/drawing/2014/main" id="{BE3E7E5B-A239-651C-12E3-4C626223F0B6}"/>
                </a:ext>
              </a:extLst>
            </p:cNvPr>
            <p:cNvSpPr/>
            <p:nvPr/>
          </p:nvSpPr>
          <p:spPr>
            <a:xfrm>
              <a:off x="380821" y="7033126"/>
              <a:ext cx="1916798" cy="1028309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Shape 37">
              <a:extLst>
                <a:ext uri="{FF2B5EF4-FFF2-40B4-BE49-F238E27FC236}">
                  <a16:creationId xmlns:a16="http://schemas.microsoft.com/office/drawing/2014/main" id="{398EF233-39F6-370C-E56E-832BAFB8DB59}"/>
                </a:ext>
              </a:extLst>
            </p:cNvPr>
            <p:cNvSpPr/>
            <p:nvPr/>
          </p:nvSpPr>
          <p:spPr>
            <a:xfrm>
              <a:off x="380821" y="7033126"/>
              <a:ext cx="1916798" cy="1028309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Shape 38">
              <a:extLst>
                <a:ext uri="{FF2B5EF4-FFF2-40B4-BE49-F238E27FC236}">
                  <a16:creationId xmlns:a16="http://schemas.microsoft.com/office/drawing/2014/main" id="{E0927B2B-F069-5928-C137-7C6C3FA15132}"/>
                </a:ext>
              </a:extLst>
            </p:cNvPr>
            <p:cNvSpPr/>
            <p:nvPr/>
          </p:nvSpPr>
          <p:spPr>
            <a:xfrm>
              <a:off x="380821" y="7033126"/>
              <a:ext cx="1688305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Shape 39">
              <a:extLst>
                <a:ext uri="{FF2B5EF4-FFF2-40B4-BE49-F238E27FC236}">
                  <a16:creationId xmlns:a16="http://schemas.microsoft.com/office/drawing/2014/main" id="{D40D8273-A7E2-5AC3-3259-E07F360B18E3}"/>
                </a:ext>
              </a:extLst>
            </p:cNvPr>
            <p:cNvSpPr/>
            <p:nvPr/>
          </p:nvSpPr>
          <p:spPr>
            <a:xfrm>
              <a:off x="380821" y="7033126"/>
              <a:ext cx="647395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Text 40">
              <a:extLst>
                <a:ext uri="{FF2B5EF4-FFF2-40B4-BE49-F238E27FC236}">
                  <a16:creationId xmlns:a16="http://schemas.microsoft.com/office/drawing/2014/main" id="{F66F28B7-A940-2016-1E2B-C67A523D6A5F}"/>
                </a:ext>
              </a:extLst>
            </p:cNvPr>
            <p:cNvSpPr/>
            <p:nvPr/>
          </p:nvSpPr>
          <p:spPr>
            <a:xfrm>
              <a:off x="380820" y="7033127"/>
              <a:ext cx="875887" cy="32161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800"/>
                </a:lnSpc>
                <a:buNone/>
              </a:pPr>
              <a:r>
                <a:rPr lang="en-US" sz="20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711</a:t>
              </a:r>
              <a:endParaRPr lang="en-US" sz="20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62" name="Shape 41">
              <a:extLst>
                <a:ext uri="{FF2B5EF4-FFF2-40B4-BE49-F238E27FC236}">
                  <a16:creationId xmlns:a16="http://schemas.microsoft.com/office/drawing/2014/main" id="{BCC056ED-FE87-A059-F7EE-BE5B8D467E23}"/>
                </a:ext>
              </a:extLst>
            </p:cNvPr>
            <p:cNvSpPr/>
            <p:nvPr/>
          </p:nvSpPr>
          <p:spPr>
            <a:xfrm>
              <a:off x="380821" y="7388591"/>
              <a:ext cx="406209" cy="152342"/>
            </a:xfrm>
            <a:prstGeom prst="roundRect">
              <a:avLst>
                <a:gd name="adj" fmla="val 834318"/>
              </a:avLst>
            </a:prstGeom>
            <a:solidFill>
              <a:srgbClr val="FFFFFF">
                <a:alpha val="100000"/>
              </a:srgbClr>
            </a:solidFill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63" name="Text 42">
              <a:extLst>
                <a:ext uri="{FF2B5EF4-FFF2-40B4-BE49-F238E27FC236}">
                  <a16:creationId xmlns:a16="http://schemas.microsoft.com/office/drawing/2014/main" id="{3BECD8DF-4B1A-38A7-0471-6F7BF5F14C91}"/>
                </a:ext>
              </a:extLst>
            </p:cNvPr>
            <p:cNvSpPr/>
            <p:nvPr/>
          </p:nvSpPr>
          <p:spPr>
            <a:xfrm>
              <a:off x="482373" y="7423607"/>
              <a:ext cx="236955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2021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64" name="Shape 43">
              <a:extLst>
                <a:ext uri="{FF2B5EF4-FFF2-40B4-BE49-F238E27FC236}">
                  <a16:creationId xmlns:a16="http://schemas.microsoft.com/office/drawing/2014/main" id="{04D05E87-78DA-6438-F82F-D8F2D6DE08B6}"/>
                </a:ext>
              </a:extLst>
            </p:cNvPr>
            <p:cNvSpPr/>
            <p:nvPr/>
          </p:nvSpPr>
          <p:spPr>
            <a:xfrm>
              <a:off x="1447119" y="7033126"/>
              <a:ext cx="622007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65" name="Text 44">
              <a:extLst>
                <a:ext uri="{FF2B5EF4-FFF2-40B4-BE49-F238E27FC236}">
                  <a16:creationId xmlns:a16="http://schemas.microsoft.com/office/drawing/2014/main" id="{D9449F2E-C111-1D26-C3C2-681BB281CF10}"/>
                </a:ext>
              </a:extLst>
            </p:cNvPr>
            <p:cNvSpPr/>
            <p:nvPr/>
          </p:nvSpPr>
          <p:spPr>
            <a:xfrm>
              <a:off x="1460370" y="7033127"/>
              <a:ext cx="761641" cy="33737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800"/>
                </a:lnSpc>
                <a:buNone/>
              </a:pPr>
              <a:r>
                <a:rPr lang="en-US" sz="20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591</a:t>
              </a:r>
              <a:endParaRPr lang="en-US" sz="20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66" name="Shape 45">
              <a:extLst>
                <a:ext uri="{FF2B5EF4-FFF2-40B4-BE49-F238E27FC236}">
                  <a16:creationId xmlns:a16="http://schemas.microsoft.com/office/drawing/2014/main" id="{3A912A3B-E64F-B939-608C-E580879199BC}"/>
                </a:ext>
              </a:extLst>
            </p:cNvPr>
            <p:cNvSpPr/>
            <p:nvPr/>
          </p:nvSpPr>
          <p:spPr>
            <a:xfrm>
              <a:off x="1447119" y="7388591"/>
              <a:ext cx="431597" cy="152342"/>
            </a:xfrm>
            <a:prstGeom prst="roundRect">
              <a:avLst>
                <a:gd name="adj" fmla="val 834318"/>
              </a:avLst>
            </a:prstGeom>
            <a:solidFill>
              <a:srgbClr val="FFFFFF">
                <a:alpha val="100000"/>
              </a:srgbClr>
            </a:solidFill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 46">
              <a:extLst>
                <a:ext uri="{FF2B5EF4-FFF2-40B4-BE49-F238E27FC236}">
                  <a16:creationId xmlns:a16="http://schemas.microsoft.com/office/drawing/2014/main" id="{AF818E54-6C28-DCC1-E19E-9BD16F782631}"/>
                </a:ext>
              </a:extLst>
            </p:cNvPr>
            <p:cNvSpPr/>
            <p:nvPr/>
          </p:nvSpPr>
          <p:spPr>
            <a:xfrm>
              <a:off x="1548671" y="7423607"/>
              <a:ext cx="262343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2024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68" name="Text 47">
              <a:extLst>
                <a:ext uri="{FF2B5EF4-FFF2-40B4-BE49-F238E27FC236}">
                  <a16:creationId xmlns:a16="http://schemas.microsoft.com/office/drawing/2014/main" id="{89AB2017-D493-16A0-2F02-13608B528AC8}"/>
                </a:ext>
              </a:extLst>
            </p:cNvPr>
            <p:cNvSpPr/>
            <p:nvPr/>
          </p:nvSpPr>
          <p:spPr>
            <a:xfrm>
              <a:off x="380821" y="7642494"/>
              <a:ext cx="1954880" cy="45702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buNone/>
              </a:pPr>
              <a:r>
                <a:rPr lang="en-US" sz="9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120 </a:t>
              </a:r>
              <a:r>
                <a:rPr lang="en-US" sz="900" b="1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færre</a:t>
              </a:r>
              <a:r>
                <a:rPr lang="en-US" sz="9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 børn</a:t>
              </a:r>
              <a:endParaRPr lang="en-US" sz="9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  <a:p>
              <a:pPr marL="0" indent="0" algn="l">
                <a:buNone/>
              </a:pP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modtager indsatser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efter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b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</a:b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Serviceloven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eller Barnets lov</a:t>
              </a:r>
              <a:endParaRPr lang="en-US" sz="9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pic>
          <p:nvPicPr>
            <p:cNvPr id="69" name="Image 8">
              <a:extLst>
                <a:ext uri="{FF2B5EF4-FFF2-40B4-BE49-F238E27FC236}">
                  <a16:creationId xmlns:a16="http://schemas.microsoft.com/office/drawing/2014/main" id="{B8186996-D7B2-5C9C-1FB7-670F04B1FF2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996966" y="7160182"/>
              <a:ext cx="215798" cy="107899"/>
            </a:xfrm>
            <a:prstGeom prst="rect">
              <a:avLst/>
            </a:prstGeom>
          </p:spPr>
        </p:pic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26FDBDF5-0E86-46FC-866E-7862773C41D8}"/>
              </a:ext>
            </a:extLst>
          </p:cNvPr>
          <p:cNvGrpSpPr/>
          <p:nvPr/>
        </p:nvGrpSpPr>
        <p:grpSpPr>
          <a:xfrm>
            <a:off x="253880" y="8359268"/>
            <a:ext cx="2170678" cy="1828105"/>
            <a:chOff x="253880" y="6347587"/>
            <a:chExt cx="2170678" cy="1828105"/>
          </a:xfrm>
        </p:grpSpPr>
        <p:sp>
          <p:nvSpPr>
            <p:cNvPr id="71" name="Shape 34">
              <a:extLst>
                <a:ext uri="{FF2B5EF4-FFF2-40B4-BE49-F238E27FC236}">
                  <a16:creationId xmlns:a16="http://schemas.microsoft.com/office/drawing/2014/main" id="{76FFF92D-3737-8D49-987E-8B0520E7384B}"/>
                </a:ext>
              </a:extLst>
            </p:cNvPr>
            <p:cNvSpPr/>
            <p:nvPr/>
          </p:nvSpPr>
          <p:spPr>
            <a:xfrm>
              <a:off x="253880" y="6347587"/>
              <a:ext cx="2170678" cy="1828105"/>
            </a:xfrm>
            <a:prstGeom prst="roundRect">
              <a:avLst>
                <a:gd name="adj" fmla="val 5502"/>
              </a:avLst>
            </a:prstGeom>
            <a:noFill/>
            <a:ln w="12700">
              <a:solidFill>
                <a:srgbClr val="D70043"/>
              </a:solidFill>
              <a:prstDash val="soli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" name="Text 35">
              <a:extLst>
                <a:ext uri="{FF2B5EF4-FFF2-40B4-BE49-F238E27FC236}">
                  <a16:creationId xmlns:a16="http://schemas.microsoft.com/office/drawing/2014/main" id="{9701880B-A316-952C-94B6-14F2909DB88C}"/>
                </a:ext>
              </a:extLst>
            </p:cNvPr>
            <p:cNvSpPr/>
            <p:nvPr/>
          </p:nvSpPr>
          <p:spPr>
            <a:xfrm>
              <a:off x="380821" y="6474538"/>
              <a:ext cx="1984499" cy="524734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1760"/>
                </a:lnSpc>
                <a:buNone/>
              </a:pPr>
              <a:r>
                <a:rPr lang="en-US" sz="1400" b="1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Flere</a:t>
              </a:r>
              <a:r>
                <a:rPr lang="en-US" sz="14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1400" b="1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voksne</a:t>
              </a:r>
              <a:r>
                <a:rPr lang="en-US" sz="14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 med handicap</a:t>
              </a:r>
              <a:endParaRPr lang="en-US" sz="1400" b="1" dirty="0"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73" name="Shape 36">
              <a:extLst>
                <a:ext uri="{FF2B5EF4-FFF2-40B4-BE49-F238E27FC236}">
                  <a16:creationId xmlns:a16="http://schemas.microsoft.com/office/drawing/2014/main" id="{61F9A894-0844-5F93-CAF3-FBBACCC39C67}"/>
                </a:ext>
              </a:extLst>
            </p:cNvPr>
            <p:cNvSpPr/>
            <p:nvPr/>
          </p:nvSpPr>
          <p:spPr>
            <a:xfrm>
              <a:off x="380821" y="7033126"/>
              <a:ext cx="1916798" cy="1028309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Shape 37">
              <a:extLst>
                <a:ext uri="{FF2B5EF4-FFF2-40B4-BE49-F238E27FC236}">
                  <a16:creationId xmlns:a16="http://schemas.microsoft.com/office/drawing/2014/main" id="{1DEFB130-3991-4A29-A597-C5A33F6CD3C9}"/>
                </a:ext>
              </a:extLst>
            </p:cNvPr>
            <p:cNvSpPr/>
            <p:nvPr/>
          </p:nvSpPr>
          <p:spPr>
            <a:xfrm>
              <a:off x="380821" y="7033126"/>
              <a:ext cx="1916798" cy="1028309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Shape 38">
              <a:extLst>
                <a:ext uri="{FF2B5EF4-FFF2-40B4-BE49-F238E27FC236}">
                  <a16:creationId xmlns:a16="http://schemas.microsoft.com/office/drawing/2014/main" id="{0A8E052F-3038-9AB1-7822-D895F3DBE338}"/>
                </a:ext>
              </a:extLst>
            </p:cNvPr>
            <p:cNvSpPr/>
            <p:nvPr/>
          </p:nvSpPr>
          <p:spPr>
            <a:xfrm>
              <a:off x="380821" y="7033126"/>
              <a:ext cx="1688305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Shape 39">
              <a:extLst>
                <a:ext uri="{FF2B5EF4-FFF2-40B4-BE49-F238E27FC236}">
                  <a16:creationId xmlns:a16="http://schemas.microsoft.com/office/drawing/2014/main" id="{6508698A-E7AF-7275-CF10-B510979ECF8F}"/>
                </a:ext>
              </a:extLst>
            </p:cNvPr>
            <p:cNvSpPr/>
            <p:nvPr/>
          </p:nvSpPr>
          <p:spPr>
            <a:xfrm>
              <a:off x="380821" y="7033126"/>
              <a:ext cx="647395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Text 40">
              <a:extLst>
                <a:ext uri="{FF2B5EF4-FFF2-40B4-BE49-F238E27FC236}">
                  <a16:creationId xmlns:a16="http://schemas.microsoft.com/office/drawing/2014/main" id="{EA3E4719-F04F-0CCB-FC98-E858C4A1DE7D}"/>
                </a:ext>
              </a:extLst>
            </p:cNvPr>
            <p:cNvSpPr/>
            <p:nvPr/>
          </p:nvSpPr>
          <p:spPr>
            <a:xfrm>
              <a:off x="380820" y="7033127"/>
              <a:ext cx="775169" cy="32161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800"/>
                </a:lnSpc>
                <a:buNone/>
              </a:pPr>
              <a:r>
                <a:rPr lang="en-US" sz="20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806</a:t>
              </a:r>
              <a:endParaRPr lang="en-US" sz="20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78" name="Shape 41">
              <a:extLst>
                <a:ext uri="{FF2B5EF4-FFF2-40B4-BE49-F238E27FC236}">
                  <a16:creationId xmlns:a16="http://schemas.microsoft.com/office/drawing/2014/main" id="{D78047BA-888C-9BE1-67E0-80829BACD78D}"/>
                </a:ext>
              </a:extLst>
            </p:cNvPr>
            <p:cNvSpPr/>
            <p:nvPr/>
          </p:nvSpPr>
          <p:spPr>
            <a:xfrm>
              <a:off x="380821" y="7388591"/>
              <a:ext cx="406209" cy="152342"/>
            </a:xfrm>
            <a:prstGeom prst="roundRect">
              <a:avLst>
                <a:gd name="adj" fmla="val 834318"/>
              </a:avLst>
            </a:prstGeom>
            <a:solidFill>
              <a:srgbClr val="FFFFFF">
                <a:alpha val="100000"/>
              </a:srgbClr>
            </a:solidFill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Text 42">
              <a:extLst>
                <a:ext uri="{FF2B5EF4-FFF2-40B4-BE49-F238E27FC236}">
                  <a16:creationId xmlns:a16="http://schemas.microsoft.com/office/drawing/2014/main" id="{B78A70F6-7398-92D1-668C-F404AB4BBDC8}"/>
                </a:ext>
              </a:extLst>
            </p:cNvPr>
            <p:cNvSpPr/>
            <p:nvPr/>
          </p:nvSpPr>
          <p:spPr>
            <a:xfrm>
              <a:off x="482373" y="7423607"/>
              <a:ext cx="236955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2021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80" name="Shape 43">
              <a:extLst>
                <a:ext uri="{FF2B5EF4-FFF2-40B4-BE49-F238E27FC236}">
                  <a16:creationId xmlns:a16="http://schemas.microsoft.com/office/drawing/2014/main" id="{E5D1941D-9095-9453-84D6-007E4C481191}"/>
                </a:ext>
              </a:extLst>
            </p:cNvPr>
            <p:cNvSpPr/>
            <p:nvPr/>
          </p:nvSpPr>
          <p:spPr>
            <a:xfrm>
              <a:off x="1447119" y="7033126"/>
              <a:ext cx="622007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Text 44">
              <a:extLst>
                <a:ext uri="{FF2B5EF4-FFF2-40B4-BE49-F238E27FC236}">
                  <a16:creationId xmlns:a16="http://schemas.microsoft.com/office/drawing/2014/main" id="{2C5837FE-17E0-A4B4-D634-A5EB86B6B1E9}"/>
                </a:ext>
              </a:extLst>
            </p:cNvPr>
            <p:cNvSpPr/>
            <p:nvPr/>
          </p:nvSpPr>
          <p:spPr>
            <a:xfrm>
              <a:off x="1447118" y="7033127"/>
              <a:ext cx="799723" cy="33737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800"/>
                </a:lnSpc>
                <a:buNone/>
              </a:pPr>
              <a:r>
                <a:rPr lang="en-US" sz="20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880</a:t>
              </a:r>
              <a:endParaRPr lang="en-US" sz="20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82" name="Shape 45">
              <a:extLst>
                <a:ext uri="{FF2B5EF4-FFF2-40B4-BE49-F238E27FC236}">
                  <a16:creationId xmlns:a16="http://schemas.microsoft.com/office/drawing/2014/main" id="{424F1485-2135-B1D8-03ED-8F17CE78B038}"/>
                </a:ext>
              </a:extLst>
            </p:cNvPr>
            <p:cNvSpPr/>
            <p:nvPr/>
          </p:nvSpPr>
          <p:spPr>
            <a:xfrm>
              <a:off x="1447119" y="7388591"/>
              <a:ext cx="431597" cy="152342"/>
            </a:xfrm>
            <a:prstGeom prst="roundRect">
              <a:avLst>
                <a:gd name="adj" fmla="val 834318"/>
              </a:avLst>
            </a:prstGeom>
            <a:solidFill>
              <a:srgbClr val="FFFFFF">
                <a:alpha val="100000"/>
              </a:srgbClr>
            </a:solidFill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83" name="Text 46">
              <a:extLst>
                <a:ext uri="{FF2B5EF4-FFF2-40B4-BE49-F238E27FC236}">
                  <a16:creationId xmlns:a16="http://schemas.microsoft.com/office/drawing/2014/main" id="{AF0E37BD-447E-E084-C441-6C0C5A12F4A5}"/>
                </a:ext>
              </a:extLst>
            </p:cNvPr>
            <p:cNvSpPr/>
            <p:nvPr/>
          </p:nvSpPr>
          <p:spPr>
            <a:xfrm>
              <a:off x="1548671" y="7423607"/>
              <a:ext cx="262343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2024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84" name="Text 47">
              <a:extLst>
                <a:ext uri="{FF2B5EF4-FFF2-40B4-BE49-F238E27FC236}">
                  <a16:creationId xmlns:a16="http://schemas.microsoft.com/office/drawing/2014/main" id="{CB8481FD-D92F-1559-C3F5-BEAE46ADC164}"/>
                </a:ext>
              </a:extLst>
            </p:cNvPr>
            <p:cNvSpPr/>
            <p:nvPr/>
          </p:nvSpPr>
          <p:spPr>
            <a:xfrm>
              <a:off x="380821" y="7642494"/>
              <a:ext cx="1954880" cy="45702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buNone/>
              </a:pPr>
              <a:r>
                <a:rPr lang="en-US" sz="9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74 </a:t>
              </a:r>
              <a:r>
                <a:rPr lang="en-US" sz="900" b="1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flere</a:t>
              </a:r>
              <a:r>
                <a:rPr lang="en-US" sz="9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b="1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borgere</a:t>
              </a:r>
              <a:endParaRPr lang="en-US" sz="9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  <a:p>
              <a:pPr marL="0" indent="0" algn="l">
                <a:buNone/>
              </a:pP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modtager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handicapydelser</a:t>
              </a:r>
              <a:endParaRPr lang="en-US" sz="9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pic>
          <p:nvPicPr>
            <p:cNvPr id="85" name="Image 8">
              <a:extLst>
                <a:ext uri="{FF2B5EF4-FFF2-40B4-BE49-F238E27FC236}">
                  <a16:creationId xmlns:a16="http://schemas.microsoft.com/office/drawing/2014/main" id="{91BCFC2D-9E9A-EBE0-CFF5-D195CD42DD3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996966" y="7160182"/>
              <a:ext cx="215798" cy="107899"/>
            </a:xfrm>
            <a:prstGeom prst="rect">
              <a:avLst/>
            </a:prstGeom>
          </p:spPr>
        </p:pic>
      </p:grpSp>
      <p:pic>
        <p:nvPicPr>
          <p:cNvPr id="101" name="Graphic 100">
            <a:extLst>
              <a:ext uri="{FF2B5EF4-FFF2-40B4-BE49-F238E27FC236}">
                <a16:creationId xmlns:a16="http://schemas.microsoft.com/office/drawing/2014/main" id="{A8692E91-2972-8488-1ECB-DFE648DBA4E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697367" y="10347698"/>
            <a:ext cx="1601696" cy="200212"/>
          </a:xfrm>
          <a:prstGeom prst="rect">
            <a:avLst/>
          </a:prstGeom>
        </p:spPr>
      </p:pic>
      <p:sp>
        <p:nvSpPr>
          <p:cNvPr id="102" name="Text 30">
            <a:extLst>
              <a:ext uri="{FF2B5EF4-FFF2-40B4-BE49-F238E27FC236}">
                <a16:creationId xmlns:a16="http://schemas.microsoft.com/office/drawing/2014/main" id="{7CD98C49-BBB4-84E3-4868-4391C6AEE28F}"/>
              </a:ext>
            </a:extLst>
          </p:cNvPr>
          <p:cNvSpPr/>
          <p:nvPr/>
        </p:nvSpPr>
        <p:spPr>
          <a:xfrm>
            <a:off x="2868849" y="6571513"/>
            <a:ext cx="3897065" cy="76171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640"/>
              </a:lnSpc>
              <a:buNone/>
            </a:pPr>
            <a:r>
              <a:rPr lang="en-US" sz="24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Socialområdet er underfinansieret</a:t>
            </a:r>
            <a:endParaRPr lang="en-US" sz="2400" b="1" dirty="0">
              <a:latin typeface="Arial" panose="020B0604020202020204" pitchFamily="34" charset="0"/>
              <a:ea typeface="Urbanist Black" panose="020B0A04040200000203" pitchFamily="34" charset="77"/>
              <a:cs typeface="Arial" panose="020B0604020202020204" pitchFamily="34" charset="0"/>
            </a:endParaRPr>
          </a:p>
        </p:txBody>
      </p:sp>
      <p:sp>
        <p:nvSpPr>
          <p:cNvPr id="103" name="Text 32">
            <a:extLst>
              <a:ext uri="{FF2B5EF4-FFF2-40B4-BE49-F238E27FC236}">
                <a16:creationId xmlns:a16="http://schemas.microsoft.com/office/drawing/2014/main" id="{2F385765-2D9A-1225-9A06-ED6C91F10ADF}"/>
              </a:ext>
            </a:extLst>
          </p:cNvPr>
          <p:cNvSpPr/>
          <p:nvPr/>
        </p:nvSpPr>
        <p:spPr>
          <a:xfrm>
            <a:off x="2856155" y="7303644"/>
            <a:ext cx="4315968" cy="53633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spcBef>
                <a:spcPts val="400"/>
              </a:spcBef>
            </a:pP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perioden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er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udgifterne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til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borgere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steget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med 6.6 pct. Men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budgetterne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er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ikke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fulgt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med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tilstrækkeligt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omfang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. I 2024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blev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der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underbudgetteret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med </a:t>
            </a:r>
            <a:r>
              <a:rPr lang="en-US" sz="12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13</a:t>
            </a:r>
            <a:r>
              <a:rPr lang="en-US" sz="12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mio</a:t>
            </a:r>
            <a:r>
              <a:rPr lang="en-US" sz="12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. kr</a:t>
            </a:r>
            <a:r>
              <a:rPr lang="en-US" sz="9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400"/>
              </a:spcBef>
            </a:pP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budgettet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ift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. det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faktiske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forbrug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regnskabet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Grafen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opgjort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hele 1.000 kr.</a:t>
            </a:r>
            <a:endParaRPr lang="en-US" sz="900" dirty="0">
              <a:latin typeface="Arial" panose="020B0604020202020204" pitchFamily="34" charset="0"/>
              <a:ea typeface="Urbanist Medium" panose="020B0A04040200000203" pitchFamily="34" charset="77"/>
              <a:cs typeface="Arial" panose="020B0604020202020204" pitchFamily="34" charset="0"/>
            </a:endParaRPr>
          </a:p>
        </p:txBody>
      </p:sp>
      <p:pic>
        <p:nvPicPr>
          <p:cNvPr id="104" name="Image 13">
            <a:extLst>
              <a:ext uri="{FF2B5EF4-FFF2-40B4-BE49-F238E27FC236}">
                <a16:creationId xmlns:a16="http://schemas.microsoft.com/office/drawing/2014/main" id="{C78A5AAB-F3AB-F20A-39F7-903F9757658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/>
        </p:blipFill>
        <p:spPr>
          <a:xfrm>
            <a:off x="6097814" y="6193188"/>
            <a:ext cx="904604" cy="686829"/>
          </a:xfrm>
          <a:prstGeom prst="rect">
            <a:avLst/>
          </a:prstGeom>
        </p:spPr>
      </p:pic>
      <p:pic>
        <p:nvPicPr>
          <p:cNvPr id="105" name="Image 8">
            <a:extLst>
              <a:ext uri="{FF2B5EF4-FFF2-40B4-BE49-F238E27FC236}">
                <a16:creationId xmlns:a16="http://schemas.microsoft.com/office/drawing/2014/main" id="{6766054E-3612-4D77-B0B1-C9462F4E4F1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5989059" y="6564758"/>
            <a:ext cx="215798" cy="107899"/>
          </a:xfrm>
          <a:prstGeom prst="rect">
            <a:avLst/>
          </a:prstGeom>
        </p:spPr>
      </p:pic>
      <p:graphicFrame>
        <p:nvGraphicFramePr>
          <p:cNvPr id="106" name="Chart 105">
            <a:extLst>
              <a:ext uri="{FF2B5EF4-FFF2-40B4-BE49-F238E27FC236}">
                <a16:creationId xmlns:a16="http://schemas.microsoft.com/office/drawing/2014/main" id="{8042DFF9-7284-8A95-8D4B-A094651E86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3395859"/>
              </p:ext>
            </p:extLst>
          </p:nvPr>
        </p:nvGraphicFramePr>
        <p:xfrm>
          <a:off x="2792685" y="7946278"/>
          <a:ext cx="4315968" cy="2137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39" name="Tekstfelt 38">
            <a:extLst>
              <a:ext uri="{FF2B5EF4-FFF2-40B4-BE49-F238E27FC236}">
                <a16:creationId xmlns:a16="http://schemas.microsoft.com/office/drawing/2014/main" id="{5B6B4A17-A758-50FC-A0AF-E18C3B055CDF}"/>
              </a:ext>
            </a:extLst>
          </p:cNvPr>
          <p:cNvSpPr txBox="1"/>
          <p:nvPr/>
        </p:nvSpPr>
        <p:spPr>
          <a:xfrm>
            <a:off x="174002" y="10349333"/>
            <a:ext cx="518395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100" dirty="0"/>
              <a:t>Kilder: Danmarks Statistik, Kommunernes og Regionernes Løndatakontor &amp; Rambøll</a:t>
            </a:r>
          </a:p>
        </p:txBody>
      </p:sp>
    </p:spTree>
    <p:extLst>
      <p:ext uri="{BB962C8B-B14F-4D97-AF65-F5344CB8AC3E}">
        <p14:creationId xmlns:p14="http://schemas.microsoft.com/office/powerpoint/2010/main" val="1253208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301</Words>
  <Application>Microsoft Office PowerPoint</Application>
  <PresentationFormat>Brugerdefineret</PresentationFormat>
  <Paragraphs>36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1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PowerPoint-præsentation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Sara Ellesøe Hansen</cp:lastModifiedBy>
  <cp:revision>16</cp:revision>
  <dcterms:created xsi:type="dcterms:W3CDTF">2025-06-18T15:00:50Z</dcterms:created>
  <dcterms:modified xsi:type="dcterms:W3CDTF">2025-09-04T12:34:00Z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0821336-263d-4940-a74c-ab7373b99eed_Enabled">
    <vt:lpwstr>true</vt:lpwstr>
  </property>
  <property fmtid="{D5CDD505-2E9C-101B-9397-08002B2CF9AE}" pid="3" name="MSIP_Label_50821336-263d-4940-a74c-ab7373b99eed_SetDate">
    <vt:lpwstr>2025-06-18T15:11:30Z</vt:lpwstr>
  </property>
  <property fmtid="{D5CDD505-2E9C-101B-9397-08002B2CF9AE}" pid="4" name="MSIP_Label_50821336-263d-4940-a74c-ab7373b99eed_Method">
    <vt:lpwstr>Standard</vt:lpwstr>
  </property>
  <property fmtid="{D5CDD505-2E9C-101B-9397-08002B2CF9AE}" pid="5" name="MSIP_Label_50821336-263d-4940-a74c-ab7373b99eed_Name">
    <vt:lpwstr>Internal</vt:lpwstr>
  </property>
  <property fmtid="{D5CDD505-2E9C-101B-9397-08002B2CF9AE}" pid="6" name="MSIP_Label_50821336-263d-4940-a74c-ab7373b99eed_SiteId">
    <vt:lpwstr>6735929c-9dbf-473b-9fc6-5fbdcd2c9fc4</vt:lpwstr>
  </property>
  <property fmtid="{D5CDD505-2E9C-101B-9397-08002B2CF9AE}" pid="7" name="MSIP_Label_50821336-263d-4940-a74c-ab7373b99eed_ActionId">
    <vt:lpwstr>cce31497-7579-44e0-880c-e0ea1e463183</vt:lpwstr>
  </property>
  <property fmtid="{D5CDD505-2E9C-101B-9397-08002B2CF9AE}" pid="8" name="MSIP_Label_50821336-263d-4940-a74c-ab7373b99eed_ContentBits">
    <vt:lpwstr>0</vt:lpwstr>
  </property>
  <property fmtid="{D5CDD505-2E9C-101B-9397-08002B2CF9AE}" pid="9" name="MSIP_Label_50821336-263d-4940-a74c-ab7373b99eed_Tag">
    <vt:lpwstr>50, 3, 0, 1</vt:lpwstr>
  </property>
</Properties>
</file>